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86" r:id="rId3"/>
    <p:sldId id="264" r:id="rId4"/>
    <p:sldId id="267" r:id="rId5"/>
    <p:sldId id="283" r:id="rId6"/>
    <p:sldId id="301" r:id="rId7"/>
    <p:sldId id="271" r:id="rId8"/>
    <p:sldId id="300" r:id="rId9"/>
    <p:sldId id="292" r:id="rId10"/>
    <p:sldId id="287" r:id="rId11"/>
    <p:sldId id="260" r:id="rId12"/>
    <p:sldId id="299" r:id="rId13"/>
    <p:sldId id="262" r:id="rId14"/>
    <p:sldId id="269" r:id="rId15"/>
    <p:sldId id="268" r:id="rId16"/>
    <p:sldId id="263" r:id="rId17"/>
    <p:sldId id="270" r:id="rId18"/>
    <p:sldId id="295" r:id="rId19"/>
    <p:sldId id="266" r:id="rId20"/>
    <p:sldId id="288" r:id="rId21"/>
    <p:sldId id="297" r:id="rId22"/>
    <p:sldId id="265" r:id="rId23"/>
    <p:sldId id="280" r:id="rId24"/>
    <p:sldId id="296" r:id="rId25"/>
    <p:sldId id="276" r:id="rId26"/>
    <p:sldId id="282" r:id="rId27"/>
    <p:sldId id="275" r:id="rId28"/>
    <p:sldId id="272" r:id="rId29"/>
    <p:sldId id="274" r:id="rId30"/>
    <p:sldId id="273" r:id="rId31"/>
    <p:sldId id="279" r:id="rId32"/>
    <p:sldId id="278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036" autoAdjust="0"/>
  </p:normalViewPr>
  <p:slideViewPr>
    <p:cSldViewPr>
      <p:cViewPr varScale="1">
        <p:scale>
          <a:sx n="87" d="100"/>
          <a:sy n="87" d="100"/>
        </p:scale>
        <p:origin x="-3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80B45A6-8CF1-40CC-B7D7-F8C8F639178B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D07C409-5BFF-4947-8F6D-7C3D73D5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gatlas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5400"/>
            <a:ext cx="6324600" cy="1295400"/>
          </a:xfrm>
        </p:spPr>
        <p:txBody>
          <a:bodyPr/>
          <a:lstStyle/>
          <a:p>
            <a:r>
              <a:rPr lang="en-US" sz="9600" dirty="0" smtClean="0"/>
              <a:t>Tuberculosis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4038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Julie Kennedy, PGY-1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4037013" cy="868362"/>
          </a:xfrm>
        </p:spPr>
        <p:txBody>
          <a:bodyPr/>
          <a:lstStyle/>
          <a:p>
            <a:r>
              <a:rPr lang="en-US" dirty="0" smtClean="0"/>
              <a:t>Reactivation TB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55626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Mason. 2010. Murray </a:t>
            </a:r>
            <a:r>
              <a:rPr lang="en-US" sz="1200" dirty="0"/>
              <a:t>and </a:t>
            </a:r>
            <a:r>
              <a:rPr lang="en-US" sz="1200" dirty="0" err="1"/>
              <a:t>Nadel's</a:t>
            </a:r>
            <a:r>
              <a:rPr lang="en-US" sz="1200" dirty="0"/>
              <a:t> Textbook of Respiratory Medicine, 5th </a:t>
            </a:r>
            <a:r>
              <a:rPr lang="en-US" sz="1200" dirty="0" smtClean="0"/>
              <a:t>ed. Elsevier 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 descr="reactivation t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733800" cy="344499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962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Insidious onset</a:t>
            </a:r>
          </a:p>
          <a:p>
            <a:r>
              <a:rPr lang="en-US" dirty="0" err="1" smtClean="0"/>
              <a:t>Sx’s</a:t>
            </a:r>
            <a:r>
              <a:rPr lang="en-US" dirty="0" smtClean="0"/>
              <a:t>: cough, weight loss, </a:t>
            </a:r>
            <a:r>
              <a:rPr lang="en-US" dirty="0" err="1" smtClean="0"/>
              <a:t>fatiuge</a:t>
            </a:r>
            <a:r>
              <a:rPr lang="en-US" dirty="0" smtClean="0"/>
              <a:t> &gt; fever, night sweats &gt; chest pain, dyspnea &gt; hemoptysis</a:t>
            </a:r>
          </a:p>
          <a:p>
            <a:r>
              <a:rPr lang="en-US" dirty="0" smtClean="0"/>
              <a:t>Findings: upper lobe infiltrates &gt; cavities &gt; </a:t>
            </a:r>
            <a:r>
              <a:rPr lang="en-US" dirty="0" err="1" smtClean="0"/>
              <a:t>hilar</a:t>
            </a:r>
            <a:r>
              <a:rPr lang="en-US" dirty="0" smtClean="0"/>
              <a:t> </a:t>
            </a:r>
            <a:r>
              <a:rPr lang="en-US" dirty="0" err="1" smtClean="0"/>
              <a:t>adenopathy</a:t>
            </a:r>
            <a:r>
              <a:rPr lang="en-US" dirty="0" smtClean="0"/>
              <a:t>, middle-lower infiltrates, pleural effusions, solitary nodules</a:t>
            </a:r>
            <a:endParaRPr lang="en-US" dirty="0"/>
          </a:p>
          <a:p>
            <a:r>
              <a:rPr lang="en-US" dirty="0" smtClean="0"/>
              <a:t>Favors posterior apical segments</a:t>
            </a:r>
          </a:p>
          <a:p>
            <a:pPr lvl="1"/>
            <a:r>
              <a:rPr lang="en-US" dirty="0" smtClean="0"/>
              <a:t>May form </a:t>
            </a:r>
            <a:r>
              <a:rPr lang="en-US" dirty="0" err="1" smtClean="0"/>
              <a:t>cavitary</a:t>
            </a:r>
            <a:r>
              <a:rPr lang="en-US" dirty="0" smtClean="0"/>
              <a:t> lesions (hypersensitivity)</a:t>
            </a:r>
          </a:p>
        </p:txBody>
      </p:sp>
    </p:spTree>
    <p:extLst>
      <p:ext uri="{BB962C8B-B14F-4D97-AF65-F5344CB8AC3E}">
        <p14:creationId xmlns="" xmlns:p14="http://schemas.microsoft.com/office/powerpoint/2010/main" val="10685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Endobronchial</a:t>
            </a:r>
            <a:r>
              <a:rPr lang="en-US" dirty="0">
                <a:solidFill>
                  <a:srgbClr val="000000"/>
                </a:solidFill>
              </a:rPr>
              <a:t> spread from adjacent parenchymal focus or spread from distant site via infected sputum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Can lead to ulceration or perforation, obstruction, atelectasis, bronchiectasis, </a:t>
            </a:r>
            <a:r>
              <a:rPr lang="en-US" dirty="0" smtClean="0">
                <a:solidFill>
                  <a:srgbClr val="000000"/>
                </a:solidFill>
              </a:rPr>
              <a:t>stenosis</a:t>
            </a:r>
            <a:endParaRPr lang="en-US" dirty="0" smtClean="0"/>
          </a:p>
          <a:p>
            <a:r>
              <a:rPr lang="en-US" dirty="0" smtClean="0"/>
              <a:t>Hemoptysis: active &gt; after </a:t>
            </a:r>
            <a:r>
              <a:rPr lang="en-US" dirty="0" err="1" smtClean="0"/>
              <a:t>tx</a:t>
            </a:r>
            <a:r>
              <a:rPr lang="en-US" dirty="0" smtClean="0"/>
              <a:t>, usually small volume</a:t>
            </a:r>
          </a:p>
          <a:p>
            <a:pPr lvl="1"/>
            <a:r>
              <a:rPr lang="en-US" dirty="0" smtClean="0"/>
              <a:t>Rasmussen’s aneurysm: TB extends into arteries causing massive </a:t>
            </a:r>
            <a:r>
              <a:rPr lang="en-US" dirty="0" err="1" smtClean="0"/>
              <a:t>hemoptysis</a:t>
            </a:r>
            <a:endParaRPr lang="en-US" dirty="0" smtClean="0"/>
          </a:p>
          <a:p>
            <a:r>
              <a:rPr lang="en-US" dirty="0" err="1" smtClean="0"/>
              <a:t>Pneumothorax</a:t>
            </a:r>
            <a:r>
              <a:rPr lang="en-US" dirty="0" smtClean="0"/>
              <a:t>: &lt; 1% of hospitalized pt’s</a:t>
            </a:r>
          </a:p>
          <a:p>
            <a:r>
              <a:rPr lang="en-US" dirty="0" err="1" smtClean="0"/>
              <a:t>Bronchiectasis</a:t>
            </a:r>
            <a:r>
              <a:rPr lang="en-US" dirty="0" smtClean="0"/>
              <a:t>: extrinsic compression by lymph node, fibrosis </a:t>
            </a:r>
            <a:r>
              <a:rPr lang="en-US" dirty="0" smtClean="0">
                <a:sym typeface="Wingdings" pitchFamily="2" charset="2"/>
              </a:rPr>
              <a:t> bronchial dilation, </a:t>
            </a:r>
            <a:r>
              <a:rPr lang="en-US" dirty="0" err="1" smtClean="0">
                <a:sym typeface="Wingdings" pitchFamily="2" charset="2"/>
              </a:rPr>
              <a:t>stenosis</a:t>
            </a:r>
            <a:endParaRPr lang="en-US" dirty="0" smtClean="0"/>
          </a:p>
          <a:p>
            <a:r>
              <a:rPr lang="en-US" dirty="0" smtClean="0"/>
              <a:t>Extensive pulmonary destruction: 2/2 yrs of chronic reactivation TB</a:t>
            </a:r>
          </a:p>
          <a:p>
            <a:pPr lvl="1"/>
            <a:r>
              <a:rPr lang="en-US" dirty="0" smtClean="0"/>
              <a:t>Pulmonary gangrene: 2/2 acute destructive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18413" cy="45132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Testing indicated only if </a:t>
            </a:r>
            <a:r>
              <a:rPr lang="en-US" dirty="0" err="1"/>
              <a:t>pt</a:t>
            </a:r>
            <a:r>
              <a:rPr lang="en-US" dirty="0"/>
              <a:t> at increased risk &amp; would benefit from treatment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Increased risk of new TB </a:t>
            </a:r>
            <a:r>
              <a:rPr lang="en-US" dirty="0" err="1"/>
              <a:t>inf</a:t>
            </a:r>
            <a:r>
              <a:rPr lang="en-US" dirty="0"/>
              <a:t>: close contact w/ </a:t>
            </a:r>
            <a:r>
              <a:rPr lang="en-US" dirty="0" err="1"/>
              <a:t>pt</a:t>
            </a:r>
            <a:r>
              <a:rPr lang="en-US" dirty="0"/>
              <a:t> w/ active </a:t>
            </a:r>
            <a:r>
              <a:rPr lang="en-US" dirty="0" err="1"/>
              <a:t>pulm</a:t>
            </a:r>
            <a:r>
              <a:rPr lang="en-US" dirty="0"/>
              <a:t> TB; casual contacts of highly contagious </a:t>
            </a:r>
            <a:r>
              <a:rPr lang="en-US" dirty="0" err="1"/>
              <a:t>pt’s</a:t>
            </a:r>
            <a:r>
              <a:rPr lang="en-US" dirty="0"/>
              <a:t> w/ active TB; health care workers &amp; other professions w/ high risk of exposure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Re-test 8-12 weeks after initial negative test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High risk of reactivation: HIV; transplant </a:t>
            </a:r>
            <a:r>
              <a:rPr lang="en-US" dirty="0" err="1"/>
              <a:t>chemoTX</a:t>
            </a:r>
            <a:r>
              <a:rPr lang="en-US" dirty="0"/>
              <a:t>, other major </a:t>
            </a:r>
            <a:r>
              <a:rPr lang="en-US" dirty="0" err="1"/>
              <a:t>immunocompromise</a:t>
            </a:r>
            <a:r>
              <a:rPr lang="en-US" dirty="0"/>
              <a:t>; abnormal CXR w/ apical </a:t>
            </a:r>
            <a:r>
              <a:rPr lang="en-US" dirty="0" err="1"/>
              <a:t>fibronodular</a:t>
            </a:r>
            <a:r>
              <a:rPr lang="en-US" dirty="0"/>
              <a:t> changes; silicosis; dialysis</a:t>
            </a:r>
          </a:p>
          <a:p>
            <a:pPr lvl="2">
              <a:lnSpc>
                <a:spcPct val="110000"/>
              </a:lnSpc>
            </a:pP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/>
              <a:t>recommended for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dirty="0" err="1"/>
              <a:t>pt’s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Moderate risk: DM; steroid use</a:t>
            </a:r>
          </a:p>
          <a:p>
            <a:pPr lvl="2">
              <a:lnSpc>
                <a:spcPct val="110000"/>
              </a:lnSpc>
            </a:pP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/>
              <a:t>NOT recommended for </a:t>
            </a:r>
            <a:r>
              <a:rPr lang="en-US" dirty="0" err="1"/>
              <a:t>pt’s</a:t>
            </a:r>
            <a:r>
              <a:rPr lang="en-US" dirty="0"/>
              <a:t> </a:t>
            </a:r>
            <a:r>
              <a:rPr lang="en-US" u="sng" dirty="0"/>
              <a:t>&gt;</a:t>
            </a:r>
            <a:r>
              <a:rPr lang="en-US" dirty="0"/>
              <a:t> 65 </a:t>
            </a:r>
            <a:r>
              <a:rPr lang="en-US" dirty="0" err="1"/>
              <a:t>yo</a:t>
            </a:r>
            <a:r>
              <a:rPr lang="en-US" dirty="0"/>
              <a:t> 2/2 risk of INH hepatitis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Slightly increased risk: underweight; smokers; CXR w/ solitary granuloma</a:t>
            </a:r>
          </a:p>
          <a:p>
            <a:pPr lvl="2">
              <a:lnSpc>
                <a:spcPct val="110000"/>
              </a:lnSpc>
            </a:pP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/>
              <a:t>NOT recommended for </a:t>
            </a:r>
            <a:r>
              <a:rPr lang="en-US" dirty="0" err="1"/>
              <a:t>pt’s</a:t>
            </a:r>
            <a:r>
              <a:rPr lang="en-US" dirty="0"/>
              <a:t> </a:t>
            </a:r>
            <a:r>
              <a:rPr lang="en-US" u="sng" dirty="0"/>
              <a:t>&gt;</a:t>
            </a:r>
            <a:r>
              <a:rPr lang="en-US" dirty="0"/>
              <a:t> 50 </a:t>
            </a:r>
            <a:r>
              <a:rPr lang="en-US" dirty="0" err="1"/>
              <a:t>yo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8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3613" cy="868362"/>
          </a:xfrm>
        </p:spPr>
        <p:txBody>
          <a:bodyPr/>
          <a:lstStyle/>
          <a:p>
            <a:r>
              <a:rPr lang="en-US" dirty="0" smtClean="0"/>
              <a:t>Tuberculin skin test (PPD)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4648200" cy="4648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Used to identify individuals with previous sensitization—NOT for dx of active TB or to monitor response to </a:t>
            </a:r>
            <a:r>
              <a:rPr lang="en-US" dirty="0" err="1" smtClean="0"/>
              <a:t>tx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Type IV, delayed hypersensitivity reaction w/ T-cell mediated causing </a:t>
            </a:r>
            <a:r>
              <a:rPr lang="en-US" i="1" dirty="0" smtClean="0"/>
              <a:t>induration</a:t>
            </a:r>
            <a:r>
              <a:rPr lang="en-US" dirty="0" smtClean="0"/>
              <a:t> 48-72 </a:t>
            </a:r>
            <a:r>
              <a:rPr lang="en-US" dirty="0" err="1" smtClean="0"/>
              <a:t>hrs</a:t>
            </a:r>
            <a:r>
              <a:rPr lang="en-US" dirty="0" smtClean="0"/>
              <a:t> after intradermal injection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Sensitivity: 80%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Specificity: 97% in non- &amp; </a:t>
            </a:r>
            <a:r>
              <a:rPr lang="en-US" dirty="0" err="1" smtClean="0"/>
              <a:t>approx</a:t>
            </a:r>
            <a:r>
              <a:rPr lang="en-US" dirty="0" smtClean="0"/>
              <a:t> 60% BCG vaccinated </a:t>
            </a:r>
            <a:r>
              <a:rPr lang="en-US" dirty="0" err="1" smtClean="0"/>
              <a:t>pt’s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67400" y="43434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www.graphicshunt.com</a:t>
            </a:r>
            <a:r>
              <a:rPr lang="en-US" sz="1400" dirty="0"/>
              <a:t>/health/images/tuberculosis_skin_test-1924.htm</a:t>
            </a:r>
          </a:p>
        </p:txBody>
      </p:sp>
      <p:pic>
        <p:nvPicPr>
          <p:cNvPr id="6" name="Picture 5" descr="tuberculosis_skin_test-19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2835923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/>
          <a:lstStyle/>
          <a:p>
            <a:r>
              <a:rPr lang="en-US" dirty="0"/>
              <a:t>Tuberculin skin test (PPD)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847013" cy="48180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If documented positive, should never be repeated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False positive: Non-TB mycobacteria, BCG vaccination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Threshold:</a:t>
            </a:r>
          </a:p>
          <a:p>
            <a:pPr lvl="2">
              <a:lnSpc>
                <a:spcPct val="120000"/>
              </a:lnSpc>
            </a:pPr>
            <a:r>
              <a:rPr lang="en-US" u="sng" dirty="0"/>
              <a:t>&gt;</a:t>
            </a:r>
            <a:r>
              <a:rPr lang="en-US" dirty="0"/>
              <a:t> 5 mm INDURATION for HIV; close contact; CXR w/ fibrotic changes; immunosuppressed</a:t>
            </a:r>
          </a:p>
          <a:p>
            <a:pPr lvl="2">
              <a:lnSpc>
                <a:spcPct val="120000"/>
              </a:lnSpc>
            </a:pPr>
            <a:r>
              <a:rPr lang="en-US" u="sng" dirty="0"/>
              <a:t>&gt;</a:t>
            </a:r>
            <a:r>
              <a:rPr lang="en-US" dirty="0"/>
              <a:t> 10 mm for silicosis, dialysis, diabetes, malignancy, underweight, JI bypass, IVDU; &lt; 4 </a:t>
            </a:r>
            <a:r>
              <a:rPr lang="en-US" dirty="0" err="1"/>
              <a:t>yo</a:t>
            </a:r>
            <a:r>
              <a:rPr lang="en-US" dirty="0"/>
              <a:t>; born in endemic country; residents &amp; employees of correctional &amp; healthcare facilities, mycobacterial labs, homeless shelters</a:t>
            </a:r>
          </a:p>
          <a:p>
            <a:pPr lvl="2">
              <a:lnSpc>
                <a:spcPct val="120000"/>
              </a:lnSpc>
            </a:pPr>
            <a:r>
              <a:rPr lang="en-US" u="sng" dirty="0"/>
              <a:t>&gt;</a:t>
            </a:r>
            <a:r>
              <a:rPr lang="en-US" dirty="0"/>
              <a:t> 15 mm for healthy persons w/ low </a:t>
            </a:r>
            <a:r>
              <a:rPr lang="en-US" dirty="0" err="1"/>
              <a:t>liklihood</a:t>
            </a:r>
            <a:r>
              <a:rPr lang="en-US" dirty="0"/>
              <a:t> of true TB </a:t>
            </a:r>
            <a:r>
              <a:rPr lang="en-US" dirty="0" err="1"/>
              <a:t>inf</a:t>
            </a:r>
            <a:endParaRPr lang="en-US" u="sng" dirty="0"/>
          </a:p>
          <a:p>
            <a:pPr lvl="1">
              <a:lnSpc>
                <a:spcPct val="120000"/>
              </a:lnSpc>
            </a:pPr>
            <a:r>
              <a:rPr lang="en-US" dirty="0" err="1"/>
              <a:t>Eval</a:t>
            </a:r>
            <a:r>
              <a:rPr lang="en-US" dirty="0"/>
              <a:t> of </a:t>
            </a:r>
            <a:r>
              <a:rPr lang="en-US" dirty="0" err="1"/>
              <a:t>sx’s</a:t>
            </a:r>
            <a:r>
              <a:rPr lang="en-US" dirty="0"/>
              <a:t>, CXR, </a:t>
            </a:r>
            <a:r>
              <a:rPr lang="en-US" dirty="0" err="1"/>
              <a:t>PEx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CXR negative: repeat CXR in the future for suspicious </a:t>
            </a:r>
            <a:r>
              <a:rPr lang="en-US" dirty="0" err="1"/>
              <a:t>sx’s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CXR w/ stable upper lobe </a:t>
            </a:r>
            <a:r>
              <a:rPr lang="en-US" dirty="0" err="1"/>
              <a:t>fibronodular</a:t>
            </a:r>
            <a:r>
              <a:rPr lang="en-US" dirty="0"/>
              <a:t> disease or calcified granulomas: latent </a:t>
            </a:r>
            <a:r>
              <a:rPr lang="en-US" dirty="0" err="1"/>
              <a:t>tx</a:t>
            </a:r>
            <a:r>
              <a:rPr lang="en-US" dirty="0"/>
              <a:t>, consider HIV testing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CXR w/ parenchymal abnormalities, </a:t>
            </a:r>
            <a:r>
              <a:rPr lang="en-US" dirty="0" err="1"/>
              <a:t>esp</a:t>
            </a:r>
            <a:r>
              <a:rPr lang="en-US" dirty="0"/>
              <a:t> upper lobe: sputum </a:t>
            </a:r>
            <a:r>
              <a:rPr lang="en-US" dirty="0" err="1"/>
              <a:t>Cx’s</a:t>
            </a:r>
            <a:r>
              <a:rPr lang="en-US" dirty="0"/>
              <a:t> &amp; </a:t>
            </a:r>
            <a:r>
              <a:rPr lang="en-US" dirty="0" err="1"/>
              <a:t>tx</a:t>
            </a:r>
            <a:r>
              <a:rPr lang="en-US" dirty="0"/>
              <a:t> as </a:t>
            </a:r>
            <a:r>
              <a:rPr lang="en-US" dirty="0" smtClean="0"/>
              <a:t>appropriate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32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Tuberculin skin test (PPD)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3613" cy="40560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If negative, should not be repeated unless: close contact w/ active </a:t>
            </a:r>
            <a:r>
              <a:rPr lang="en-US" dirty="0" err="1"/>
              <a:t>pulm</a:t>
            </a:r>
            <a:r>
              <a:rPr lang="en-US" dirty="0"/>
              <a:t> TB </a:t>
            </a:r>
            <a:r>
              <a:rPr lang="en-US" dirty="0" err="1"/>
              <a:t>pt</a:t>
            </a:r>
            <a:r>
              <a:rPr lang="en-US" dirty="0"/>
              <a:t>; ongoing exposure; to </a:t>
            </a:r>
            <a:r>
              <a:rPr lang="en-US" dirty="0" err="1"/>
              <a:t>est</a:t>
            </a:r>
            <a:r>
              <a:rPr lang="en-US" dirty="0"/>
              <a:t> baseline prior to serial testing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False negative: </a:t>
            </a:r>
            <a:r>
              <a:rPr lang="en-US" dirty="0" err="1"/>
              <a:t>immunosuppresion</a:t>
            </a:r>
            <a:r>
              <a:rPr lang="en-US" dirty="0"/>
              <a:t>; improper tuberculin handling or interpretation; other infection or recent live virus vaccination; age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 severely </a:t>
            </a:r>
            <a:r>
              <a:rPr lang="en-US" dirty="0" err="1"/>
              <a:t>immunocompromised</a:t>
            </a:r>
            <a:r>
              <a:rPr lang="en-US" dirty="0"/>
              <a:t> </a:t>
            </a:r>
            <a:r>
              <a:rPr lang="en-US" dirty="0" err="1"/>
              <a:t>pt’s</a:t>
            </a:r>
            <a:r>
              <a:rPr lang="en-US" dirty="0"/>
              <a:t> w/ recent close contact, consider latent </a:t>
            </a:r>
            <a:r>
              <a:rPr lang="en-US" dirty="0" err="1" smtClean="0"/>
              <a:t>tx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“Booster” response: initial negative test becomes positive when repeated after 1-4 </a:t>
            </a:r>
            <a:r>
              <a:rPr lang="en-US" dirty="0" err="1" smtClean="0"/>
              <a:t>wks</a:t>
            </a:r>
            <a:r>
              <a:rPr lang="en-US" dirty="0" smtClean="0"/>
              <a:t> (in absence of exposure) 2/2 immune </a:t>
            </a:r>
            <a:r>
              <a:rPr lang="en-US" dirty="0" err="1" smtClean="0"/>
              <a:t>restimulation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Conversion: </a:t>
            </a:r>
            <a:r>
              <a:rPr lang="en-US" u="sng" dirty="0" smtClean="0"/>
              <a:t>&gt;</a:t>
            </a:r>
            <a:r>
              <a:rPr lang="en-US" dirty="0" smtClean="0"/>
              <a:t> 10 mm or increase </a:t>
            </a:r>
            <a:r>
              <a:rPr lang="en-US" u="sng" dirty="0" smtClean="0"/>
              <a:t>&gt;</a:t>
            </a:r>
            <a:r>
              <a:rPr lang="en-US" dirty="0" smtClean="0"/>
              <a:t> 6 mm from previous testing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3238"/>
            <a:ext cx="8763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IFN-g release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46482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NOT for dx of active disease or to monitor response to </a:t>
            </a:r>
            <a:r>
              <a:rPr lang="en-US" dirty="0" err="1" smtClean="0"/>
              <a:t>tx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Measures T-cell release of IFN-g in response to TB-specific antigens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Can </a:t>
            </a:r>
            <a:r>
              <a:rPr lang="en-US" dirty="0"/>
              <a:t>distinguish between BCG vaccination &amp; TB infection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Affected by M </a:t>
            </a:r>
            <a:r>
              <a:rPr lang="en-US" dirty="0" err="1" smtClean="0"/>
              <a:t>marinum</a:t>
            </a:r>
            <a:r>
              <a:rPr lang="en-US" dirty="0" smtClean="0"/>
              <a:t> &amp; M </a:t>
            </a:r>
            <a:r>
              <a:rPr lang="en-US" dirty="0" err="1" smtClean="0"/>
              <a:t>kanasii</a:t>
            </a:r>
            <a:r>
              <a:rPr lang="en-US" dirty="0" smtClean="0"/>
              <a:t> but not affected by many other non-TB mycobacterial infections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Sensitivity: TSPOT 90%, QFT 80%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Specificity &gt; 95%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May see booster response 2/2 recent PPD (few days-3 </a:t>
            </a:r>
            <a:r>
              <a:rPr lang="en-US" dirty="0" err="1" smtClean="0"/>
              <a:t>mos</a:t>
            </a:r>
            <a:r>
              <a:rPr lang="en-US" dirty="0" smtClean="0"/>
              <a:t>)</a:t>
            </a:r>
          </a:p>
          <a:p>
            <a:r>
              <a:rPr lang="en-US" dirty="0"/>
              <a:t>NOT superior to PPD in identifying new TB </a:t>
            </a:r>
            <a:r>
              <a:rPr lang="en-US" dirty="0" smtClean="0"/>
              <a:t>infection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Pros: does not require f/u, not dependent on reader interpretation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Cons: expensive, less data (including cut-offs of serial testing)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IFN-g release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543800" cy="4284662"/>
          </a:xfrm>
        </p:spPr>
        <p:txBody>
          <a:bodyPr>
            <a:normAutofit/>
          </a:bodyPr>
          <a:lstStyle/>
          <a:p>
            <a:r>
              <a:rPr lang="en-US" dirty="0" smtClean="0"/>
              <a:t>US guidelines:</a:t>
            </a:r>
          </a:p>
          <a:p>
            <a:pPr lvl="1"/>
            <a:r>
              <a:rPr lang="en-US" dirty="0" smtClean="0"/>
              <a:t>Can be used in place of, but not in addition to, PPD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referred for </a:t>
            </a:r>
            <a:r>
              <a:rPr lang="en-US" dirty="0" err="1" smtClean="0"/>
              <a:t>pt’s</a:t>
            </a:r>
            <a:r>
              <a:rPr lang="en-US" dirty="0" smtClean="0"/>
              <a:t> who have received BCG or who are unlikely to f/u for PPD reading</a:t>
            </a:r>
          </a:p>
          <a:p>
            <a:pPr lvl="1"/>
            <a:r>
              <a:rPr lang="en-US" dirty="0" smtClean="0"/>
              <a:t>PPD preferred for children &lt; 5 </a:t>
            </a:r>
            <a:r>
              <a:rPr lang="en-US" dirty="0" err="1" smtClean="0"/>
              <a:t>yo</a:t>
            </a:r>
            <a:endParaRPr lang="en-US" dirty="0" smtClean="0"/>
          </a:p>
          <a:p>
            <a:pPr lvl="1"/>
            <a:r>
              <a:rPr lang="en-US" dirty="0" smtClean="0"/>
              <a:t>Both tests might be useful for: </a:t>
            </a:r>
          </a:p>
          <a:p>
            <a:pPr lvl="2"/>
            <a:r>
              <a:rPr lang="en-US" dirty="0" err="1"/>
              <a:t>P</a:t>
            </a:r>
            <a:r>
              <a:rPr lang="en-US" dirty="0" err="1" smtClean="0"/>
              <a:t>t’s</a:t>
            </a:r>
            <a:r>
              <a:rPr lang="en-US" dirty="0" smtClean="0"/>
              <a:t> high risk </a:t>
            </a:r>
            <a:r>
              <a:rPr lang="en-US" dirty="0" err="1" smtClean="0"/>
              <a:t>pt’s</a:t>
            </a:r>
            <a:r>
              <a:rPr lang="en-US" dirty="0" smtClean="0"/>
              <a:t> w/ negative initial test </a:t>
            </a:r>
          </a:p>
          <a:p>
            <a:pPr lvl="2"/>
            <a:r>
              <a:rPr lang="en-US" dirty="0" err="1" smtClean="0"/>
              <a:t>Pt’s</a:t>
            </a:r>
            <a:r>
              <a:rPr lang="en-US" dirty="0" smtClean="0"/>
              <a:t> w/ positive initial test &amp; who need to be encouraged to adhere to </a:t>
            </a:r>
            <a:r>
              <a:rPr lang="en-US" dirty="0" err="1" smtClean="0"/>
              <a:t>tx</a:t>
            </a:r>
            <a:r>
              <a:rPr lang="en-US" dirty="0" smtClean="0"/>
              <a:t> or who have very-low risk of actual infection</a:t>
            </a:r>
          </a:p>
          <a:p>
            <a:pPr lvl="1"/>
            <a:r>
              <a:rPr lang="en-US" dirty="0" smtClean="0"/>
              <a:t>Re-testing might be indicated if indeterminate results &amp; persistent reason for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7124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Miliary</a:t>
            </a:r>
            <a:r>
              <a:rPr lang="en-US" dirty="0" smtClean="0"/>
              <a:t>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26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During primary infection: acute, fulminant</a:t>
            </a:r>
          </a:p>
          <a:p>
            <a:r>
              <a:rPr lang="en-US" dirty="0" smtClean="0"/>
              <a:t>Reactivation: </a:t>
            </a:r>
            <a:r>
              <a:rPr lang="en-US" dirty="0" err="1" smtClean="0"/>
              <a:t>subacute</a:t>
            </a:r>
            <a:r>
              <a:rPr lang="en-US" dirty="0" smtClean="0"/>
              <a:t>/chronic</a:t>
            </a:r>
          </a:p>
          <a:p>
            <a:r>
              <a:rPr lang="en-US" dirty="0" smtClean="0"/>
              <a:t>Common sites: skeletal, CNS, GI/peritoneum, renal, </a:t>
            </a:r>
            <a:r>
              <a:rPr lang="en-US" dirty="0"/>
              <a:t>lymph nodes</a:t>
            </a:r>
            <a:endParaRPr lang="en-US" dirty="0" smtClean="0"/>
          </a:p>
          <a:p>
            <a:r>
              <a:rPr lang="en-US" dirty="0" smtClean="0"/>
              <a:t>Less common: cardiovascular (pericarditis), adrenal, skin (cutis </a:t>
            </a:r>
            <a:r>
              <a:rPr lang="en-US" dirty="0" err="1" smtClean="0"/>
              <a:t>miliaris</a:t>
            </a:r>
            <a:r>
              <a:rPr lang="en-US" dirty="0" smtClean="0"/>
              <a:t> </a:t>
            </a:r>
            <a:r>
              <a:rPr lang="en-US" dirty="0" err="1" smtClean="0"/>
              <a:t>disseminata</a:t>
            </a:r>
            <a:r>
              <a:rPr lang="en-US" dirty="0" smtClean="0"/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5000" y="548640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Albert. 2008. </a:t>
            </a:r>
            <a:r>
              <a:rPr lang="en-US" sz="1200" dirty="0"/>
              <a:t>Clinical Respiratory Medicine, 3rd </a:t>
            </a:r>
            <a:r>
              <a:rPr lang="en-US" sz="1200" dirty="0" smtClean="0"/>
              <a:t>ed. Elsevier.</a:t>
            </a:r>
            <a:endParaRPr lang="en-US" sz="1200" dirty="0"/>
          </a:p>
        </p:txBody>
      </p:sp>
      <p:pic>
        <p:nvPicPr>
          <p:cNvPr id="7" name="Picture 6" descr="miliary 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668278" cy="3149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18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/>
          <a:lstStyle/>
          <a:p>
            <a:r>
              <a:rPr lang="en-US" dirty="0" err="1" smtClean="0"/>
              <a:t>Extrapulomonary</a:t>
            </a:r>
            <a:r>
              <a:rPr lang="en-US" dirty="0" smtClean="0"/>
              <a:t>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313613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Skeletal TB: 10-35% of </a:t>
            </a:r>
            <a:r>
              <a:rPr lang="en-US" dirty="0" err="1" smtClean="0"/>
              <a:t>extrapulmonary</a:t>
            </a:r>
            <a:r>
              <a:rPr lang="en-US" dirty="0" smtClean="0"/>
              <a:t> TB</a:t>
            </a:r>
          </a:p>
          <a:p>
            <a:pPr lvl="1"/>
            <a:r>
              <a:rPr lang="en-US" dirty="0" smtClean="0"/>
              <a:t>Vertebral </a:t>
            </a:r>
            <a:r>
              <a:rPr lang="en-US" dirty="0"/>
              <a:t>(</a:t>
            </a:r>
            <a:r>
              <a:rPr lang="en-US" dirty="0" err="1" smtClean="0"/>
              <a:t>Pott’s</a:t>
            </a:r>
            <a:r>
              <a:rPr lang="en-US" dirty="0" smtClean="0"/>
              <a:t> disease): ½ of skeletal TB</a:t>
            </a:r>
          </a:p>
          <a:p>
            <a:pPr lvl="2"/>
            <a:r>
              <a:rPr lang="en-US" dirty="0" smtClean="0"/>
              <a:t>L &amp; lower-T spine most often</a:t>
            </a:r>
            <a:endParaRPr lang="en-US" dirty="0"/>
          </a:p>
          <a:p>
            <a:pPr lvl="2"/>
            <a:r>
              <a:rPr lang="en-US" dirty="0" smtClean="0"/>
              <a:t>Abscesses may impinge on surrounding structures</a:t>
            </a:r>
          </a:p>
          <a:p>
            <a:pPr lvl="1"/>
            <a:r>
              <a:rPr lang="en-US" dirty="0" smtClean="0"/>
              <a:t>Arthritis: usually </a:t>
            </a:r>
            <a:r>
              <a:rPr lang="en-US" dirty="0" err="1" smtClean="0"/>
              <a:t>monoarticular</a:t>
            </a:r>
            <a:r>
              <a:rPr lang="en-US" dirty="0" smtClean="0"/>
              <a:t> in weight-bearing  joints (hip most common)</a:t>
            </a:r>
          </a:p>
          <a:p>
            <a:pPr lvl="2"/>
            <a:r>
              <a:rPr lang="en-US" dirty="0" smtClean="0"/>
              <a:t>Synovial fluid analysis usually unrevealing</a:t>
            </a:r>
          </a:p>
          <a:p>
            <a:pPr lvl="1"/>
            <a:r>
              <a:rPr lang="en-US" dirty="0" err="1" smtClean="0"/>
              <a:t>Osetomyelitis</a:t>
            </a:r>
            <a:r>
              <a:rPr lang="en-US" dirty="0" smtClean="0"/>
              <a:t>: “cold abscess” in almost any bone</a:t>
            </a:r>
          </a:p>
          <a:p>
            <a:pPr lvl="1"/>
            <a:r>
              <a:rPr lang="en-US" dirty="0" smtClean="0"/>
              <a:t>Non-specific radiographic findings (soft tissue swelling, osteopenia, bone destruction)</a:t>
            </a:r>
          </a:p>
          <a:p>
            <a:pPr lvl="1"/>
            <a:r>
              <a:rPr lang="en-US" dirty="0" smtClean="0"/>
              <a:t>Biopsy &amp; </a:t>
            </a:r>
            <a:r>
              <a:rPr lang="en-US" dirty="0" err="1" smtClean="0"/>
              <a:t>Cx</a:t>
            </a:r>
            <a:r>
              <a:rPr lang="en-US" dirty="0" smtClean="0"/>
              <a:t> is preferred method of dx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Lymph nodes: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Cervical lymphadenitis (scrofula) most common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: histopathology &amp; AFB smear obtained by </a:t>
            </a:r>
            <a:r>
              <a:rPr lang="en-US" dirty="0" err="1">
                <a:solidFill>
                  <a:srgbClr val="000000"/>
                </a:solidFill>
              </a:rPr>
              <a:t>bx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Renal: dysuria, gross hematuria</a:t>
            </a:r>
          </a:p>
          <a:p>
            <a:pPr lvl="1"/>
            <a:r>
              <a:rPr lang="en-US" dirty="0"/>
              <a:t>UA usually sterile but AFB staining will reveal </a:t>
            </a:r>
            <a:r>
              <a:rPr lang="en-US" dirty="0" smtClean="0"/>
              <a:t>MTB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3613" cy="868362"/>
          </a:xfrm>
        </p:spPr>
        <p:txBody>
          <a:bodyPr/>
          <a:lstStyle/>
          <a:p>
            <a:r>
              <a:rPr lang="en-US" dirty="0" smtClean="0"/>
              <a:t>Mycobacterium Tuberculosis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95800" y="1524000"/>
            <a:ext cx="42672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Aerobic </a:t>
            </a:r>
            <a:r>
              <a:rPr lang="en-US" dirty="0">
                <a:solidFill>
                  <a:srgbClr val="000000"/>
                </a:solidFill>
              </a:rPr>
              <a:t>rods w/ </a:t>
            </a:r>
            <a:r>
              <a:rPr lang="en-US" dirty="0" err="1">
                <a:solidFill>
                  <a:srgbClr val="000000"/>
                </a:solidFill>
              </a:rPr>
              <a:t>mycolic</a:t>
            </a:r>
            <a:r>
              <a:rPr lang="en-US" dirty="0">
                <a:solidFill>
                  <a:srgbClr val="000000"/>
                </a:solidFill>
              </a:rPr>
              <a:t> acid cell wall (long, branched lipid attached to </a:t>
            </a:r>
            <a:r>
              <a:rPr lang="en-US" dirty="0" err="1">
                <a:solidFill>
                  <a:srgbClr val="000000"/>
                </a:solidFill>
              </a:rPr>
              <a:t>arabino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galactan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Culture </a:t>
            </a:r>
            <a:r>
              <a:rPr lang="en-US" dirty="0">
                <a:solidFill>
                  <a:srgbClr val="000000"/>
                </a:solidFill>
              </a:rPr>
              <a:t>is gold standard: takes 3-8 weeks to grow</a:t>
            </a:r>
          </a:p>
          <a:p>
            <a:r>
              <a:rPr lang="en-US" dirty="0" err="1">
                <a:solidFill>
                  <a:srgbClr val="000000"/>
                </a:solidFill>
              </a:rPr>
              <a:t>Ziehl-Neelson</a:t>
            </a:r>
            <a:r>
              <a:rPr lang="en-US" dirty="0">
                <a:solidFill>
                  <a:srgbClr val="000000"/>
                </a:solidFill>
              </a:rPr>
              <a:t> stain: 60% sensitivity compared to </a:t>
            </a:r>
            <a:r>
              <a:rPr lang="en-US" dirty="0" err="1">
                <a:solidFill>
                  <a:srgbClr val="000000"/>
                </a:solidFill>
              </a:rPr>
              <a:t>Cx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Sensitivity increases by </a:t>
            </a:r>
            <a:r>
              <a:rPr lang="en-US" dirty="0" err="1">
                <a:solidFill>
                  <a:srgbClr val="000000"/>
                </a:solidFill>
              </a:rPr>
              <a:t>approx</a:t>
            </a:r>
            <a:r>
              <a:rPr lang="en-US" dirty="0">
                <a:solidFill>
                  <a:srgbClr val="000000"/>
                </a:solidFill>
              </a:rPr>
              <a:t> 10% w/ second &amp; 2% w/ third sputum </a:t>
            </a:r>
            <a:r>
              <a:rPr lang="en-US" dirty="0" smtClean="0">
                <a:solidFill>
                  <a:srgbClr val="000000"/>
                </a:solidFill>
              </a:rPr>
              <a:t>sample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Cannot </a:t>
            </a:r>
            <a:r>
              <a:rPr lang="en-US" dirty="0">
                <a:solidFill>
                  <a:srgbClr val="000000"/>
                </a:solidFill>
              </a:rPr>
              <a:t>differentiate between </a:t>
            </a:r>
            <a:r>
              <a:rPr lang="en-US" dirty="0" smtClean="0">
                <a:solidFill>
                  <a:srgbClr val="000000"/>
                </a:solidFill>
              </a:rPr>
              <a:t>mycobacteria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953000"/>
            <a:ext cx="29718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pathmicro.med.sc.edu</a:t>
            </a:r>
            <a:r>
              <a:rPr lang="en-US" sz="1200" dirty="0"/>
              <a:t>/infectious%20disease/mycobacterial%20diseases.htm</a:t>
            </a:r>
          </a:p>
        </p:txBody>
      </p:sp>
      <p:pic>
        <p:nvPicPr>
          <p:cNvPr id="6" name="Picture 5" descr="M tuberculosis acid fa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3548114" cy="2285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60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Extrapulmonary</a:t>
            </a:r>
            <a:r>
              <a:rPr lang="en-US" dirty="0" smtClean="0"/>
              <a:t>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Central nervous system: 6% of </a:t>
            </a:r>
            <a:r>
              <a:rPr lang="en-US" dirty="0" err="1" smtClean="0"/>
              <a:t>extrapulmonary</a:t>
            </a:r>
            <a:r>
              <a:rPr lang="en-US" dirty="0" smtClean="0"/>
              <a:t> infections</a:t>
            </a:r>
          </a:p>
          <a:p>
            <a:pPr lvl="1"/>
            <a:r>
              <a:rPr lang="en-US" dirty="0" smtClean="0"/>
              <a:t>Meningitis definitive dx w/ CSF acid fast stain &amp; </a:t>
            </a:r>
            <a:r>
              <a:rPr lang="en-US" dirty="0" err="1" smtClean="0"/>
              <a:t>Cx</a:t>
            </a:r>
            <a:endParaRPr lang="en-US" dirty="0" smtClean="0"/>
          </a:p>
          <a:p>
            <a:pPr lvl="1"/>
            <a:r>
              <a:rPr lang="en-US" dirty="0" err="1" smtClean="0"/>
              <a:t>Tuberculoma</a:t>
            </a:r>
            <a:r>
              <a:rPr lang="en-US" dirty="0" smtClean="0"/>
              <a:t>: conglomerate of </a:t>
            </a:r>
            <a:r>
              <a:rPr lang="en-US" dirty="0" err="1" smtClean="0"/>
              <a:t>caseous</a:t>
            </a:r>
            <a:r>
              <a:rPr lang="en-US" dirty="0" smtClean="0"/>
              <a:t> foci</a:t>
            </a:r>
          </a:p>
          <a:p>
            <a:pPr lvl="2"/>
            <a:r>
              <a:rPr lang="en-US" dirty="0" smtClean="0"/>
              <a:t>May see enhancing lesions on radiography</a:t>
            </a:r>
          </a:p>
          <a:p>
            <a:pPr lvl="1"/>
            <a:r>
              <a:rPr lang="en-US" dirty="0" smtClean="0"/>
              <a:t>Spinal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arachnoiditis</a:t>
            </a:r>
            <a:r>
              <a:rPr lang="en-US" dirty="0" smtClean="0"/>
              <a:t>: </a:t>
            </a:r>
            <a:r>
              <a:rPr lang="en-US" dirty="0" err="1" smtClean="0"/>
              <a:t>subacute</a:t>
            </a:r>
            <a:r>
              <a:rPr lang="en-US" dirty="0" smtClean="0"/>
              <a:t> onset with nerve root &amp; cord compression signs</a:t>
            </a:r>
          </a:p>
          <a:p>
            <a:r>
              <a:rPr lang="en-US" dirty="0" err="1" smtClean="0"/>
              <a:t>Gastroentestinal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Nonspecific abdominal/GI </a:t>
            </a:r>
            <a:r>
              <a:rPr lang="en-US" dirty="0" err="1"/>
              <a:t>sx’s</a:t>
            </a:r>
            <a:r>
              <a:rPr lang="en-US" dirty="0"/>
              <a:t>, elevated LFTs, pancreatitis, </a:t>
            </a:r>
            <a:r>
              <a:rPr lang="en-US" dirty="0" err="1"/>
              <a:t>cholecystitis</a:t>
            </a:r>
            <a:endParaRPr lang="en-US" dirty="0"/>
          </a:p>
          <a:p>
            <a:pPr lvl="1"/>
            <a:r>
              <a:rPr lang="en-US" dirty="0"/>
              <a:t>Enteritis: often involves </a:t>
            </a:r>
            <a:r>
              <a:rPr lang="en-US" dirty="0" err="1"/>
              <a:t>ileocecal</a:t>
            </a:r>
            <a:r>
              <a:rPr lang="en-US" dirty="0"/>
              <a:t> region</a:t>
            </a:r>
          </a:p>
          <a:p>
            <a:pPr lvl="2"/>
            <a:r>
              <a:rPr lang="en-US" dirty="0"/>
              <a:t>Definitive dx w/ endoscopic </a:t>
            </a:r>
            <a:r>
              <a:rPr lang="en-US" dirty="0" err="1"/>
              <a:t>bx</a:t>
            </a:r>
            <a:endParaRPr lang="en-US" dirty="0"/>
          </a:p>
          <a:p>
            <a:pPr lvl="1"/>
            <a:r>
              <a:rPr lang="en-US" dirty="0"/>
              <a:t>Peritoneal TB: ascites w/ SAAG &lt; 1.1</a:t>
            </a:r>
          </a:p>
          <a:p>
            <a:pPr lvl="2"/>
            <a:r>
              <a:rPr lang="en-US" dirty="0"/>
              <a:t>Gold standard for dx: positive </a:t>
            </a:r>
            <a:r>
              <a:rPr lang="en-US" dirty="0" err="1"/>
              <a:t>ascitic</a:t>
            </a:r>
            <a:r>
              <a:rPr lang="en-US" dirty="0"/>
              <a:t> </a:t>
            </a:r>
            <a:r>
              <a:rPr lang="en-US" dirty="0" err="1"/>
              <a:t>Cx</a:t>
            </a:r>
            <a:r>
              <a:rPr lang="en-US" dirty="0"/>
              <a:t> or </a:t>
            </a:r>
            <a:r>
              <a:rPr lang="en-US" dirty="0" err="1"/>
              <a:t>periotneal</a:t>
            </a:r>
            <a:r>
              <a:rPr lang="en-US" dirty="0"/>
              <a:t> </a:t>
            </a:r>
            <a:r>
              <a:rPr lang="en-US" dirty="0" err="1" smtClean="0"/>
              <a:t>bx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95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err="1" smtClean="0"/>
              <a:t>Extrapulmonary</a:t>
            </a:r>
            <a:r>
              <a:rPr lang="en-US" dirty="0" smtClean="0"/>
              <a:t>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172200"/>
            <a:ext cx="2971800" cy="30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Wikipedia: 676px</a:t>
            </a:r>
            <a:r>
              <a:rPr lang="en-US" sz="1200" dirty="0"/>
              <a:t>-Tuberculosis_symptoms.svg</a:t>
            </a:r>
          </a:p>
        </p:txBody>
      </p:sp>
      <p:pic>
        <p:nvPicPr>
          <p:cNvPr id="4" name="Picture 3" descr="676px-Tuberculosis_symptoms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257800" cy="4658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0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active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3810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 phase: 2 months w/ 4 agents </a:t>
            </a:r>
          </a:p>
          <a:p>
            <a:pPr lvl="1"/>
            <a:r>
              <a:rPr lang="en-US" dirty="0" smtClean="0">
                <a:sym typeface="Wingdings"/>
              </a:rPr>
              <a:t>If sensitive to INH, RIF, &amp; PZA, can d/c EMB</a:t>
            </a:r>
          </a:p>
          <a:p>
            <a:pPr lvl="1"/>
            <a:r>
              <a:rPr lang="en-US" dirty="0" smtClean="0">
                <a:sym typeface="Wingdings"/>
              </a:rPr>
              <a:t>May exclude PZA from </a:t>
            </a:r>
            <a:r>
              <a:rPr lang="en-US" dirty="0" err="1" smtClean="0">
                <a:sym typeface="Wingdings"/>
              </a:rPr>
              <a:t>tx</a:t>
            </a:r>
            <a:r>
              <a:rPr lang="en-US" dirty="0" smtClean="0">
                <a:sym typeface="Wingdings"/>
              </a:rPr>
              <a:t> if severe hepatotoxicity</a:t>
            </a:r>
          </a:p>
          <a:p>
            <a:r>
              <a:rPr lang="en-US" dirty="0" smtClean="0">
                <a:sym typeface="Wingdings"/>
              </a:rPr>
              <a:t>Continuation phase: 4 months w/ INH &amp; RIF </a:t>
            </a:r>
          </a:p>
          <a:p>
            <a:pPr lvl="1"/>
            <a:r>
              <a:rPr lang="en-US" dirty="0" smtClean="0">
                <a:sym typeface="Wingdings"/>
              </a:rPr>
              <a:t>Extend to 7 months if: cavitation &amp; positive sputum at end of initial phase or if initial phase did not include PZA</a:t>
            </a:r>
          </a:p>
          <a:p>
            <a:pPr lvl="1"/>
            <a:r>
              <a:rPr lang="en-US" dirty="0" smtClean="0"/>
              <a:t>Or weekly </a:t>
            </a:r>
            <a:r>
              <a:rPr lang="en-US" dirty="0" err="1"/>
              <a:t>Rifapentine</a:t>
            </a:r>
            <a:r>
              <a:rPr lang="en-US" dirty="0"/>
              <a:t> + INH </a:t>
            </a:r>
            <a:r>
              <a:rPr lang="en-US" dirty="0" smtClean="0"/>
              <a:t>x  2 </a:t>
            </a:r>
            <a:r>
              <a:rPr lang="en-US" dirty="0" err="1" smtClean="0"/>
              <a:t>mos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pt’s</a:t>
            </a:r>
            <a:r>
              <a:rPr lang="en-US" dirty="0" smtClean="0"/>
              <a:t> w/ no cavitation</a:t>
            </a:r>
            <a:endParaRPr lang="en-US" dirty="0" smtClean="0">
              <a:sym typeface="Wingdings"/>
            </a:endParaRPr>
          </a:p>
        </p:txBody>
      </p:sp>
      <p:pic>
        <p:nvPicPr>
          <p:cNvPr id="5" name="Picture 4" descr="UTD 7 TB t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498131" cy="3124200"/>
          </a:xfrm>
          <a:prstGeom prst="rect">
            <a:avLst/>
          </a:prstGeom>
        </p:spPr>
      </p:pic>
      <p:pic>
        <p:nvPicPr>
          <p:cNvPr id="6" name="Picture 5" descr="UTD 8 Tb t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953000"/>
            <a:ext cx="4495800" cy="884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6096000"/>
            <a:ext cx="2763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Am J </a:t>
            </a:r>
            <a:r>
              <a:rPr lang="de-DE" sz="1200" dirty="0" err="1"/>
              <a:t>Respir</a:t>
            </a:r>
            <a:r>
              <a:rPr lang="de-DE" sz="1200" dirty="0"/>
              <a:t> </a:t>
            </a:r>
            <a:r>
              <a:rPr lang="de-DE" sz="1200" dirty="0" err="1"/>
              <a:t>Crit</a:t>
            </a:r>
            <a:r>
              <a:rPr lang="de-DE" sz="1200" dirty="0"/>
              <a:t> Care </a:t>
            </a:r>
            <a:r>
              <a:rPr lang="de-DE" sz="1200" dirty="0" err="1"/>
              <a:t>Med</a:t>
            </a:r>
            <a:r>
              <a:rPr lang="de-DE" sz="1200" dirty="0"/>
              <a:t> 2003; 167:603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regimens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361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Isoniazid intolerance: </a:t>
            </a:r>
          </a:p>
          <a:p>
            <a:pPr lvl="1"/>
            <a:r>
              <a:rPr lang="en-US" dirty="0" smtClean="0"/>
              <a:t>6 months RIF + PZA + EMB</a:t>
            </a:r>
          </a:p>
          <a:p>
            <a:pPr lvl="1"/>
            <a:r>
              <a:rPr lang="en-US" dirty="0" smtClean="0"/>
              <a:t>12 months RIF + EMB w/ PZA during initial 2 months</a:t>
            </a:r>
          </a:p>
          <a:p>
            <a:r>
              <a:rPr lang="en-US" dirty="0" smtClean="0"/>
              <a:t>Rifampin intolerance: 18 months INH + EMB +/- FQ </a:t>
            </a:r>
          </a:p>
          <a:p>
            <a:pPr lvl="1"/>
            <a:r>
              <a:rPr lang="en-US" dirty="0" smtClean="0"/>
              <a:t>Consider PZA during </a:t>
            </a:r>
            <a:r>
              <a:rPr lang="en-US" u="sng" dirty="0" smtClean="0"/>
              <a:t>&gt;</a:t>
            </a:r>
            <a:r>
              <a:rPr lang="en-US" dirty="0" smtClean="0"/>
              <a:t> initial 2 months</a:t>
            </a:r>
          </a:p>
          <a:p>
            <a:pPr lvl="1"/>
            <a:r>
              <a:rPr lang="en-US" dirty="0" smtClean="0"/>
              <a:t>Also consider injectable agent during first 2-3 months to shorten total </a:t>
            </a:r>
            <a:r>
              <a:rPr lang="en-US" dirty="0" err="1" smtClean="0"/>
              <a:t>tx</a:t>
            </a:r>
            <a:r>
              <a:rPr lang="en-US" dirty="0" smtClean="0"/>
              <a:t> duration to 12 months</a:t>
            </a:r>
          </a:p>
          <a:p>
            <a:r>
              <a:rPr lang="en-US" dirty="0" smtClean="0"/>
              <a:t>Pyrazinamide intolerance: 9 months INH + RIF w/ EMB until susceptibility resulted</a:t>
            </a:r>
          </a:p>
          <a:p>
            <a:r>
              <a:rPr lang="en-US" dirty="0" smtClean="0"/>
              <a:t>Severe unstable liver disease: 18-24 months Streptomycin + EMB + FQ + another second-line agent</a:t>
            </a:r>
          </a:p>
          <a:p>
            <a:pPr lvl="1"/>
            <a:r>
              <a:rPr lang="en-US" dirty="0" smtClean="0"/>
              <a:t>Optimal choice of agents &amp; duration of </a:t>
            </a:r>
            <a:r>
              <a:rPr lang="en-US" dirty="0" err="1" smtClean="0"/>
              <a:t>tx</a:t>
            </a:r>
            <a:r>
              <a:rPr lang="en-US" dirty="0" smtClean="0"/>
              <a:t> uncertain</a:t>
            </a:r>
          </a:p>
        </p:txBody>
      </p:sp>
    </p:spTree>
    <p:extLst>
      <p:ext uri="{BB962C8B-B14F-4D97-AF65-F5344CB8AC3E}">
        <p14:creationId xmlns="" xmlns:p14="http://schemas.microsoft.com/office/powerpoint/2010/main" val="35299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884613" cy="868362"/>
          </a:xfrm>
        </p:spPr>
        <p:txBody>
          <a:bodyPr/>
          <a:lstStyle/>
          <a:p>
            <a:r>
              <a:rPr lang="en-US" dirty="0" smtClean="0"/>
              <a:t>Dosing</a:t>
            </a:r>
            <a:endParaRPr lang="en-US" dirty="0"/>
          </a:p>
        </p:txBody>
      </p:sp>
      <p:pic>
        <p:nvPicPr>
          <p:cNvPr id="7" name="Picture 6" descr="UTD 9 TB t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811486" cy="2590800"/>
          </a:xfrm>
          <a:prstGeom prst="rect">
            <a:avLst/>
          </a:prstGeom>
        </p:spPr>
      </p:pic>
      <p:pic>
        <p:nvPicPr>
          <p:cNvPr id="8" name="Picture 7" descr="UTD 10 PZA dos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9600"/>
            <a:ext cx="4876800" cy="943684"/>
          </a:xfrm>
          <a:prstGeom prst="rect">
            <a:avLst/>
          </a:prstGeom>
        </p:spPr>
      </p:pic>
      <p:pic>
        <p:nvPicPr>
          <p:cNvPr id="9" name="Picture 8" descr="UTD 11 EMB dos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62600"/>
            <a:ext cx="4820193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9800" y="22098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Blumberg, HM, </a:t>
            </a:r>
            <a:r>
              <a:rPr lang="en-US" sz="1200" dirty="0" err="1"/>
              <a:t>Burman</a:t>
            </a:r>
            <a:r>
              <a:rPr lang="en-US" sz="1200" dirty="0"/>
              <a:t>, WJ, </a:t>
            </a:r>
            <a:r>
              <a:rPr lang="en-US" sz="1200" dirty="0" err="1"/>
              <a:t>Chaisson</a:t>
            </a:r>
            <a:r>
              <a:rPr lang="en-US" sz="1200" dirty="0"/>
              <a:t>, RE, et al. American Thoracic Society/Centers for Disease Control and Prevention/Infectious Diseases Society of America: treatment of tuberculosis. Am J </a:t>
            </a:r>
            <a:r>
              <a:rPr lang="en-US" sz="1200" dirty="0" err="1"/>
              <a:t>Respir</a:t>
            </a:r>
            <a:r>
              <a:rPr lang="en-US" sz="1200" dirty="0"/>
              <a:t> </a:t>
            </a:r>
            <a:r>
              <a:rPr lang="en-US" sz="1200" dirty="0" err="1"/>
              <a:t>Crit</a:t>
            </a:r>
            <a:r>
              <a:rPr lang="en-US" sz="1200" dirty="0"/>
              <a:t> Care Med 2003; 167:603.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41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PZA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562599"/>
            <a:ext cx="6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1340899"/>
              </p:ext>
            </p:extLst>
          </p:nvPr>
        </p:nvGraphicFramePr>
        <p:xfrm>
          <a:off x="5715000" y="4343400"/>
          <a:ext cx="3124200" cy="1872826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562100"/>
                <a:gridCol w="1562100"/>
              </a:tblGrid>
              <a:tr h="4741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Renal dosing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Three times</a:t>
                      </a:r>
                      <a:r>
                        <a:rPr lang="en-US" sz="1400" baseline="0" dirty="0" smtClean="0"/>
                        <a:t> per week</a:t>
                      </a:r>
                      <a:endParaRPr lang="en-US" sz="1400" dirty="0"/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PZA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25-35</a:t>
                      </a:r>
                      <a:r>
                        <a:rPr lang="en-US" sz="1400" baseline="0" dirty="0" smtClean="0"/>
                        <a:t> mg/kg (max 2.5 g/dose)</a:t>
                      </a:r>
                      <a:endParaRPr lang="en-US" sz="1400" dirty="0"/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15-25 mg/kg</a:t>
                      </a:r>
                      <a:r>
                        <a:rPr lang="en-US" sz="1400" baseline="0" dirty="0" smtClean="0"/>
                        <a:t> (max 1.6 g/dose)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09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active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467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/>
              </a:rPr>
              <a:t>Direct observed therapy preferred</a:t>
            </a:r>
          </a:p>
          <a:p>
            <a:r>
              <a:rPr lang="en-US" dirty="0">
                <a:sym typeface="Wingdings"/>
              </a:rPr>
              <a:t>Intermittent dosing as effective as daily</a:t>
            </a:r>
          </a:p>
          <a:p>
            <a:r>
              <a:rPr lang="en-US" dirty="0">
                <a:sym typeface="Wingdings"/>
              </a:rPr>
              <a:t>If original </a:t>
            </a:r>
            <a:r>
              <a:rPr lang="en-US" dirty="0" err="1">
                <a:sym typeface="Wingdings"/>
              </a:rPr>
              <a:t>Cx</a:t>
            </a:r>
            <a:r>
              <a:rPr lang="en-US" dirty="0">
                <a:sym typeface="Wingdings"/>
              </a:rPr>
              <a:t> negative &amp; no evidence of active disease after 2 months initial &amp; 2 months continuation, may initiate latent </a:t>
            </a:r>
            <a:r>
              <a:rPr lang="en-US" dirty="0" err="1">
                <a:sym typeface="Wingdings"/>
              </a:rPr>
              <a:t>tx</a:t>
            </a: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Tx</a:t>
            </a:r>
            <a:r>
              <a:rPr lang="en-US" dirty="0">
                <a:sym typeface="Wingdings"/>
              </a:rPr>
              <a:t> of </a:t>
            </a:r>
            <a:r>
              <a:rPr lang="en-US" dirty="0" err="1">
                <a:sym typeface="Wingdings"/>
              </a:rPr>
              <a:t>extrapulmonary</a:t>
            </a:r>
            <a:r>
              <a:rPr lang="en-US" dirty="0">
                <a:sym typeface="Wingdings"/>
              </a:rPr>
              <a:t> TB the same except for:</a:t>
            </a:r>
          </a:p>
          <a:p>
            <a:pPr lvl="1"/>
            <a:r>
              <a:rPr lang="en-US" dirty="0">
                <a:sym typeface="Wingdings"/>
              </a:rPr>
              <a:t>Bone &amp; joint </a:t>
            </a:r>
            <a:r>
              <a:rPr lang="en-US" dirty="0" smtClean="0">
                <a:sym typeface="Wingdings"/>
              </a:rPr>
              <a:t>disease: </a:t>
            </a:r>
            <a:r>
              <a:rPr lang="en-US" dirty="0">
                <a:sym typeface="Wingdings"/>
              </a:rPr>
              <a:t>6-9 months </a:t>
            </a:r>
            <a:r>
              <a:rPr lang="en-US" dirty="0" err="1">
                <a:sym typeface="Wingdings"/>
              </a:rPr>
              <a:t>tx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CNS disease: 12 months </a:t>
            </a:r>
            <a:r>
              <a:rPr lang="en-US" dirty="0" err="1">
                <a:sym typeface="Wingdings"/>
              </a:rPr>
              <a:t>tx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Steroids recommended for meningitis &amp; </a:t>
            </a:r>
            <a:r>
              <a:rPr lang="en-US" dirty="0" smtClean="0">
                <a:sym typeface="Wingdings"/>
              </a:rPr>
              <a:t>pericarditis</a:t>
            </a:r>
          </a:p>
          <a:p>
            <a:pPr lvl="1"/>
            <a:r>
              <a:rPr lang="en-US" dirty="0" smtClean="0">
                <a:sym typeface="Wingdings"/>
              </a:rPr>
              <a:t>Addition of </a:t>
            </a:r>
            <a:r>
              <a:rPr lang="en-US" u="sng" dirty="0" smtClean="0">
                <a:sym typeface="Wingdings"/>
              </a:rPr>
              <a:t>&gt;</a:t>
            </a:r>
            <a:r>
              <a:rPr lang="en-US" dirty="0" smtClean="0">
                <a:sym typeface="Wingdings"/>
              </a:rPr>
              <a:t> 3 drugs for life-threatening meningitis or </a:t>
            </a:r>
            <a:r>
              <a:rPr lang="en-US" dirty="0" err="1" smtClean="0">
                <a:sym typeface="Wingdings"/>
              </a:rPr>
              <a:t>miliary</a:t>
            </a:r>
            <a:r>
              <a:rPr lang="en-US" dirty="0" smtClean="0">
                <a:sym typeface="Wingdings"/>
              </a:rPr>
              <a:t> disease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Monthly sputum until 2 consecutive negatives</a:t>
            </a:r>
          </a:p>
          <a:p>
            <a:pPr lvl="1"/>
            <a:r>
              <a:rPr lang="en-US" dirty="0">
                <a:sym typeface="Wingdings"/>
              </a:rPr>
              <a:t>Susceptibility testing if positive at end of 3</a:t>
            </a:r>
            <a:r>
              <a:rPr lang="en-US" baseline="30000" dirty="0">
                <a:sym typeface="Wingdings"/>
              </a:rPr>
              <a:t>rd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month</a:t>
            </a:r>
          </a:p>
          <a:p>
            <a:r>
              <a:rPr lang="en-US" dirty="0" smtClean="0">
                <a:sym typeface="Wingdings"/>
              </a:rPr>
              <a:t>Better to administer all drugs at same time to optimize peak concentrations</a:t>
            </a:r>
          </a:p>
          <a:p>
            <a:pPr lvl="1"/>
            <a:r>
              <a:rPr lang="en-US" dirty="0" smtClean="0">
                <a:sym typeface="Wingdings"/>
              </a:rPr>
              <a:t>Fixed-dose combinations w/ INH+RIF, INH+RIF+PZA, or 4-drug combination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7654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latent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0813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 r/o active TB before initiating </a:t>
            </a:r>
            <a:r>
              <a:rPr lang="en-US" dirty="0" err="1" smtClean="0"/>
              <a:t>tx</a:t>
            </a:r>
            <a:endParaRPr lang="en-US" dirty="0" smtClean="0"/>
          </a:p>
          <a:p>
            <a:r>
              <a:rPr lang="en-US" dirty="0" smtClean="0"/>
              <a:t>Regimens: </a:t>
            </a:r>
          </a:p>
          <a:p>
            <a:pPr lvl="1"/>
            <a:r>
              <a:rPr lang="en-US" dirty="0" smtClean="0"/>
              <a:t>INH 300 mg daily x 9 months (CDC-preferred regimen)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educes incidence of active TB by 60-90%</a:t>
            </a:r>
          </a:p>
          <a:p>
            <a:pPr lvl="2"/>
            <a:r>
              <a:rPr lang="en-US" dirty="0" smtClean="0"/>
              <a:t>Alternate: 300 mg daily x 6 months; 900 mg twice weekly x 6-9 months</a:t>
            </a:r>
          </a:p>
          <a:p>
            <a:pPr lvl="1"/>
            <a:r>
              <a:rPr lang="en-US" dirty="0" smtClean="0"/>
              <a:t>Rifampin 600 mg daily x 4 months</a:t>
            </a:r>
          </a:p>
          <a:p>
            <a:pPr lvl="2"/>
            <a:r>
              <a:rPr lang="en-US" dirty="0" smtClean="0"/>
              <a:t>Similar efficacy to INH (3 months RIF </a:t>
            </a:r>
            <a:r>
              <a:rPr lang="en-US" dirty="0" err="1" smtClean="0"/>
              <a:t>vs</a:t>
            </a:r>
            <a:r>
              <a:rPr lang="en-US" dirty="0" smtClean="0"/>
              <a:t> 6 months INH)</a:t>
            </a:r>
          </a:p>
          <a:p>
            <a:pPr lvl="1"/>
            <a:r>
              <a:rPr lang="en-US" dirty="0" smtClean="0"/>
              <a:t>RIF + PZA x 2 months</a:t>
            </a:r>
          </a:p>
          <a:p>
            <a:pPr lvl="2"/>
            <a:r>
              <a:rPr lang="en-US" dirty="0" smtClean="0"/>
              <a:t>Much higher rates of liver injury, but may be useful in </a:t>
            </a:r>
            <a:r>
              <a:rPr lang="en-US" dirty="0" err="1" smtClean="0"/>
              <a:t>pt’s</a:t>
            </a:r>
            <a:r>
              <a:rPr lang="en-US" dirty="0" smtClean="0"/>
              <a:t> w/ difficulty adhering to longer regimen</a:t>
            </a:r>
          </a:p>
          <a:p>
            <a:r>
              <a:rPr lang="en-US" dirty="0" smtClean="0"/>
              <a:t>If switched from active therapy, may apply duration of initial phase to latent </a:t>
            </a:r>
            <a:r>
              <a:rPr lang="en-US" dirty="0" err="1" smtClean="0"/>
              <a:t>tx</a:t>
            </a:r>
            <a:r>
              <a:rPr lang="en-US" dirty="0" smtClean="0"/>
              <a:t> time</a:t>
            </a:r>
          </a:p>
        </p:txBody>
      </p:sp>
    </p:spTree>
    <p:extLst>
      <p:ext uri="{BB962C8B-B14F-4D97-AF65-F5344CB8AC3E}">
        <p14:creationId xmlns="" xmlns:p14="http://schemas.microsoft.com/office/powerpoint/2010/main" val="27798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Isoniazid (INH)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6200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Inhibits </a:t>
            </a:r>
            <a:r>
              <a:rPr lang="en-US" dirty="0" err="1" smtClean="0"/>
              <a:t>mycolic</a:t>
            </a:r>
            <a:r>
              <a:rPr lang="en-US" dirty="0" smtClean="0"/>
              <a:t> acid synthesis</a:t>
            </a:r>
          </a:p>
          <a:p>
            <a:r>
              <a:rPr lang="en-US" dirty="0"/>
              <a:t>Converted to active metabolite by mycobacterial catalase-</a:t>
            </a:r>
            <a:r>
              <a:rPr lang="en-US" dirty="0" smtClean="0"/>
              <a:t>peroxidase</a:t>
            </a:r>
          </a:p>
          <a:p>
            <a:r>
              <a:rPr lang="en-US" dirty="0" smtClean="0"/>
              <a:t>Highly selective for mycobacteria</a:t>
            </a:r>
          </a:p>
          <a:p>
            <a:r>
              <a:rPr lang="en-US" dirty="0"/>
              <a:t>Bactericidal for </a:t>
            </a:r>
            <a:r>
              <a:rPr lang="en-US" dirty="0" smtClean="0"/>
              <a:t>active &amp; </a:t>
            </a:r>
            <a:r>
              <a:rPr lang="en-US" dirty="0"/>
              <a:t>bacteriostatic for dormant </a:t>
            </a:r>
            <a:r>
              <a:rPr lang="en-US" dirty="0" smtClean="0"/>
              <a:t>bacteria</a:t>
            </a:r>
          </a:p>
          <a:p>
            <a:r>
              <a:rPr lang="en-US" dirty="0" smtClean="0"/>
              <a:t>Aluminum-containing antacids may decrease absorption</a:t>
            </a:r>
          </a:p>
          <a:p>
            <a:r>
              <a:rPr lang="en-US" dirty="0" smtClean="0"/>
              <a:t>75-95% excreted in urine</a:t>
            </a:r>
          </a:p>
          <a:p>
            <a:r>
              <a:rPr lang="en-US" dirty="0"/>
              <a:t>Resistance: 2-5% primary &amp; 8% overall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one in 10</a:t>
            </a:r>
            <a:r>
              <a:rPr lang="en-US" baseline="30000" dirty="0"/>
              <a:t>6</a:t>
            </a:r>
            <a:r>
              <a:rPr lang="en-US" dirty="0"/>
              <a:t> bacteria is resistant 2/2 mutations </a:t>
            </a:r>
            <a:r>
              <a:rPr lang="en-US" dirty="0" smtClean="0"/>
              <a:t>in: catalase</a:t>
            </a:r>
            <a:r>
              <a:rPr lang="en-US" dirty="0"/>
              <a:t>-</a:t>
            </a:r>
            <a:r>
              <a:rPr lang="en-US" dirty="0" smtClean="0"/>
              <a:t>peroxidase, </a:t>
            </a:r>
            <a:r>
              <a:rPr lang="en-US" dirty="0" err="1"/>
              <a:t>m</a:t>
            </a:r>
            <a:r>
              <a:rPr lang="en-US" dirty="0" err="1" smtClean="0"/>
              <a:t>ycolic</a:t>
            </a:r>
            <a:r>
              <a:rPr lang="en-US" dirty="0" smtClean="0"/>
              <a:t> </a:t>
            </a:r>
            <a:r>
              <a:rPr lang="en-US" dirty="0"/>
              <a:t>acid synthesis </a:t>
            </a:r>
            <a:r>
              <a:rPr lang="en-US" dirty="0" smtClean="0"/>
              <a:t>genes, NADH</a:t>
            </a:r>
            <a:endParaRPr lang="en-US" dirty="0"/>
          </a:p>
          <a:p>
            <a:r>
              <a:rPr lang="en-US" dirty="0" smtClean="0"/>
              <a:t>Side effects: </a:t>
            </a:r>
          </a:p>
          <a:p>
            <a:pPr lvl="1"/>
            <a:r>
              <a:rPr lang="en-US" dirty="0" smtClean="0"/>
              <a:t>Hepatotoxicity: age-dependent</a:t>
            </a:r>
          </a:p>
          <a:p>
            <a:pPr lvl="1"/>
            <a:r>
              <a:rPr lang="en-US" dirty="0" smtClean="0"/>
              <a:t>Peripheral neuropathy (</a:t>
            </a:r>
            <a:r>
              <a:rPr lang="en-US" u="sng" dirty="0" smtClean="0"/>
              <a:t>&lt;</a:t>
            </a:r>
            <a:r>
              <a:rPr lang="en-US" dirty="0" smtClean="0"/>
              <a:t> 0.2%): interferes w/ pyridoxine metabolism</a:t>
            </a:r>
          </a:p>
          <a:p>
            <a:pPr lvl="2"/>
            <a:r>
              <a:rPr lang="en-US" dirty="0" smtClean="0"/>
              <a:t>Supplement w/ B6 25</a:t>
            </a:r>
            <a:r>
              <a:rPr lang="en-US" dirty="0"/>
              <a:t>-50 mg/day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722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13613" cy="868362"/>
          </a:xfrm>
        </p:spPr>
        <p:txBody>
          <a:bodyPr/>
          <a:lstStyle/>
          <a:p>
            <a:r>
              <a:rPr lang="en-US" dirty="0" smtClean="0"/>
              <a:t>Rifampin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4008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Inhibits DNA-dependent RNA polymerase </a:t>
            </a:r>
          </a:p>
          <a:p>
            <a:pPr lvl="1"/>
            <a:r>
              <a:rPr lang="en-US" dirty="0" smtClean="0"/>
              <a:t>Effective against most </a:t>
            </a:r>
            <a:r>
              <a:rPr lang="en-US" dirty="0" err="1" smtClean="0"/>
              <a:t>Gm</a:t>
            </a:r>
            <a:r>
              <a:rPr lang="en-US" dirty="0" smtClean="0"/>
              <a:t> positive &amp; many </a:t>
            </a:r>
            <a:r>
              <a:rPr lang="en-US" dirty="0" err="1" smtClean="0"/>
              <a:t>Gm</a:t>
            </a:r>
            <a:r>
              <a:rPr lang="en-US" dirty="0" smtClean="0"/>
              <a:t> negative (such as Neisseria </a:t>
            </a:r>
            <a:r>
              <a:rPr lang="en-US" dirty="0" err="1" smtClean="0"/>
              <a:t>meningitidis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Bactericidal both intra &amp; </a:t>
            </a:r>
            <a:r>
              <a:rPr lang="en-US" dirty="0" err="1" smtClean="0"/>
              <a:t>extracellularly</a:t>
            </a:r>
            <a:endParaRPr lang="en-US" dirty="0" smtClean="0"/>
          </a:p>
          <a:p>
            <a:r>
              <a:rPr lang="en-US" dirty="0" smtClean="0"/>
              <a:t>Excretion: 60-65% in feces &amp; </a:t>
            </a:r>
            <a:r>
              <a:rPr lang="en-US" u="sng" dirty="0" smtClean="0"/>
              <a:t>&gt;</a:t>
            </a:r>
            <a:r>
              <a:rPr lang="en-US" dirty="0" smtClean="0"/>
              <a:t> 30% in urine</a:t>
            </a:r>
          </a:p>
          <a:p>
            <a:r>
              <a:rPr lang="en-US" dirty="0" smtClean="0"/>
              <a:t>Stimulates </a:t>
            </a:r>
            <a:r>
              <a:rPr lang="en-US" dirty="0" err="1" smtClean="0"/>
              <a:t>cyt</a:t>
            </a:r>
            <a:r>
              <a:rPr lang="en-US" dirty="0" smtClean="0"/>
              <a:t> P450: may decrease efficacy of OCPs, </a:t>
            </a:r>
            <a:r>
              <a:rPr lang="en-US" dirty="0" err="1" smtClean="0"/>
              <a:t>coumadin</a:t>
            </a:r>
            <a:r>
              <a:rPr lang="en-US" dirty="0" smtClean="0"/>
              <a:t>, methadone, steroids, HIV </a:t>
            </a:r>
            <a:r>
              <a:rPr lang="en-US" dirty="0" err="1" smtClean="0"/>
              <a:t>tx</a:t>
            </a:r>
            <a:r>
              <a:rPr lang="en-US" dirty="0" smtClean="0"/>
              <a:t>, among others</a:t>
            </a:r>
          </a:p>
          <a:p>
            <a:r>
              <a:rPr lang="en-US" dirty="0"/>
              <a:t>Resistance: 10</a:t>
            </a:r>
            <a:r>
              <a:rPr lang="en-US" baseline="30000" dirty="0"/>
              <a:t>7-8</a:t>
            </a:r>
            <a:r>
              <a:rPr lang="en-US" dirty="0"/>
              <a:t> bacteria is resistant 2/2 target alteration which reduces </a:t>
            </a:r>
            <a:r>
              <a:rPr lang="en-US" dirty="0" smtClean="0"/>
              <a:t>binding</a:t>
            </a:r>
            <a:endParaRPr lang="en-US" dirty="0"/>
          </a:p>
        </p:txBody>
      </p:sp>
      <p:pic>
        <p:nvPicPr>
          <p:cNvPr id="4" name="Picture 3" descr="Oran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67200"/>
            <a:ext cx="12700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0200" y="5562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www.urinecolors.com</a:t>
            </a:r>
            <a:r>
              <a:rPr lang="en-US" sz="1200" dirty="0"/>
              <a:t>/</a:t>
            </a:r>
            <a:r>
              <a:rPr lang="en-US" sz="1200" dirty="0" err="1"/>
              <a:t>orange_urine_color.php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2965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Pyrazinamide (PZA)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704013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Targets mycobacterial fatty acid synthase I (</a:t>
            </a:r>
            <a:r>
              <a:rPr lang="en-US" dirty="0" err="1" smtClean="0"/>
              <a:t>mycolic</a:t>
            </a:r>
            <a:r>
              <a:rPr lang="en-US" dirty="0" smtClean="0"/>
              <a:t> acid synthesis)</a:t>
            </a:r>
          </a:p>
          <a:p>
            <a:r>
              <a:rPr lang="en-US" dirty="0" err="1" smtClean="0"/>
              <a:t>Bacteridical</a:t>
            </a:r>
            <a:r>
              <a:rPr lang="en-US" dirty="0" smtClean="0"/>
              <a:t> at acidic pH (used during initial phase w/ active </a:t>
            </a:r>
            <a:r>
              <a:rPr lang="en-US" dirty="0" err="1" smtClean="0"/>
              <a:t>cavitary</a:t>
            </a:r>
            <a:r>
              <a:rPr lang="en-US" dirty="0" smtClean="0"/>
              <a:t> lesions)</a:t>
            </a:r>
          </a:p>
          <a:p>
            <a:r>
              <a:rPr lang="en-US" dirty="0"/>
              <a:t>Mainly urinary </a:t>
            </a:r>
            <a:r>
              <a:rPr lang="en-US" dirty="0" smtClean="0"/>
              <a:t>excretion</a:t>
            </a:r>
          </a:p>
          <a:p>
            <a:r>
              <a:rPr lang="en-US" dirty="0" smtClean="0"/>
              <a:t>Side effects: </a:t>
            </a:r>
            <a:r>
              <a:rPr lang="en-US" dirty="0"/>
              <a:t>h</a:t>
            </a:r>
            <a:r>
              <a:rPr lang="en-US" dirty="0" smtClean="0"/>
              <a:t>epatic dysfunction (15%), </a:t>
            </a:r>
            <a:r>
              <a:rPr lang="en-US" dirty="0" err="1" smtClean="0"/>
              <a:t>hyperuricemia</a:t>
            </a:r>
            <a:r>
              <a:rPr lang="en-US" dirty="0" smtClean="0"/>
              <a:t> (inhibits excretion) </a:t>
            </a:r>
          </a:p>
          <a:p>
            <a:r>
              <a:rPr lang="en-US" dirty="0" smtClean="0"/>
              <a:t>Renal </a:t>
            </a:r>
            <a:r>
              <a:rPr lang="en-US" dirty="0"/>
              <a:t>dosing: longer interval preferred over lowering each </a:t>
            </a:r>
            <a:r>
              <a:rPr lang="en-US" dirty="0" smtClean="0"/>
              <a:t>dose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75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Mycobacterium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96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Infects macrophages &amp; proliferates w/in pulmonary alveolar macrophages &amp; airspaces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Th1 response activates macrophages to form granulomas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IFN-g &amp; TNF involved in signaling pathways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Tx</a:t>
            </a:r>
            <a:r>
              <a:rPr lang="en-US" dirty="0" smtClean="0">
                <a:solidFill>
                  <a:srgbClr val="000000"/>
                </a:solidFill>
              </a:rPr>
              <a:t> for RA w/ TNF antagonists confers increased risk of reactivation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556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Kumar et al. 2010. Robbins &amp; </a:t>
            </a:r>
            <a:r>
              <a:rPr lang="en-US" sz="1200" dirty="0" err="1"/>
              <a:t>Cotran</a:t>
            </a:r>
            <a:r>
              <a:rPr lang="en-US" sz="1200" dirty="0"/>
              <a:t> Pathologic Basis of Disease, 8</a:t>
            </a:r>
            <a:r>
              <a:rPr lang="en-US" sz="1200" baseline="30000" dirty="0"/>
              <a:t>th</a:t>
            </a:r>
            <a:r>
              <a:rPr lang="en-US" sz="1200" dirty="0"/>
              <a:t> ed. Elsevier, New York. </a:t>
            </a:r>
          </a:p>
          <a:p>
            <a:endParaRPr lang="en-US" sz="1200" dirty="0"/>
          </a:p>
        </p:txBody>
      </p:sp>
      <p:pic>
        <p:nvPicPr>
          <p:cNvPr id="6" name="Picture 5" descr="robbi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5000"/>
            <a:ext cx="469595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Ethambutol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6781799" cy="3979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Inhibits </a:t>
            </a:r>
            <a:r>
              <a:rPr lang="en-US" dirty="0" err="1" smtClean="0"/>
              <a:t>arabinosyl</a:t>
            </a:r>
            <a:r>
              <a:rPr lang="en-US" dirty="0" smtClean="0"/>
              <a:t> </a:t>
            </a:r>
            <a:r>
              <a:rPr lang="en-US" dirty="0" err="1" smtClean="0"/>
              <a:t>transferases</a:t>
            </a:r>
            <a:endParaRPr lang="en-US" dirty="0" smtClean="0"/>
          </a:p>
          <a:p>
            <a:r>
              <a:rPr lang="en-US" dirty="0" smtClean="0"/>
              <a:t>No effect on other bacteria</a:t>
            </a:r>
          </a:p>
          <a:p>
            <a:r>
              <a:rPr lang="en-US" dirty="0" err="1" smtClean="0"/>
              <a:t>Bacteriostatic</a:t>
            </a:r>
            <a:endParaRPr lang="en-US" dirty="0" smtClean="0"/>
          </a:p>
          <a:p>
            <a:r>
              <a:rPr lang="en-US" dirty="0" smtClean="0"/>
              <a:t>Helps prevent resistance to other drugs</a:t>
            </a:r>
          </a:p>
          <a:p>
            <a:r>
              <a:rPr lang="en-US" dirty="0" smtClean="0"/>
              <a:t>75% excreted in urine</a:t>
            </a:r>
          </a:p>
          <a:p>
            <a:r>
              <a:rPr lang="en-US" dirty="0" smtClean="0"/>
              <a:t>Side effects: optic neuritis</a:t>
            </a:r>
            <a:r>
              <a:rPr lang="en-US" dirty="0"/>
              <a:t> </a:t>
            </a:r>
            <a:r>
              <a:rPr lang="en-US" dirty="0" smtClean="0"/>
              <a:t>(incidence proportional to dose &amp; intensity related to duration of 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aseline visual acuity &amp; red-green color discrimination</a:t>
            </a:r>
          </a:p>
          <a:p>
            <a:pPr lvl="2"/>
            <a:r>
              <a:rPr lang="en-US" dirty="0" smtClean="0"/>
              <a:t>Inquire about blurred vision &amp; </a:t>
            </a:r>
            <a:r>
              <a:rPr lang="en-US" dirty="0" err="1" smtClean="0"/>
              <a:t>scotoma</a:t>
            </a:r>
            <a:r>
              <a:rPr lang="en-US" dirty="0" smtClean="0"/>
              <a:t> at every visit</a:t>
            </a:r>
          </a:p>
          <a:p>
            <a:r>
              <a:rPr lang="en-US" dirty="0" smtClean="0"/>
              <a:t>Renal dosing: longer interval preferred over lowering each dose</a:t>
            </a:r>
            <a:endParaRPr lang="en-US" dirty="0"/>
          </a:p>
        </p:txBody>
      </p:sp>
      <p:pic>
        <p:nvPicPr>
          <p:cNvPr id="4" name="Picture 3" descr="colorbli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66800"/>
            <a:ext cx="1995814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5867400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www.toledo-bend.com</a:t>
            </a:r>
            <a:r>
              <a:rPr lang="en-US" sz="1200" dirty="0"/>
              <a:t>/colorblind/</a:t>
            </a:r>
            <a:r>
              <a:rPr lang="en-US" sz="1200" dirty="0" err="1"/>
              <a:t>Ishihara.asp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0180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5334000" cy="40386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Baseline LFTs, CBC, </a:t>
            </a:r>
            <a:r>
              <a:rPr lang="en-US" dirty="0" err="1">
                <a:sym typeface="Wingdings"/>
              </a:rPr>
              <a:t>creatinine</a:t>
            </a:r>
            <a:r>
              <a:rPr lang="en-US" dirty="0">
                <a:sym typeface="Wingdings"/>
              </a:rPr>
              <a:t>, uric </a:t>
            </a:r>
            <a:r>
              <a:rPr lang="en-US" dirty="0" smtClean="0">
                <a:sym typeface="Wingdings"/>
              </a:rPr>
              <a:t>acid</a:t>
            </a:r>
          </a:p>
          <a:p>
            <a:r>
              <a:rPr lang="en-US" dirty="0" smtClean="0">
                <a:sym typeface="Wingdings"/>
              </a:rPr>
              <a:t>HIV</a:t>
            </a:r>
            <a:r>
              <a:rPr lang="en-US" dirty="0">
                <a:sym typeface="Wingdings"/>
              </a:rPr>
              <a:t>, </a:t>
            </a:r>
            <a:r>
              <a:rPr lang="en-US" dirty="0" err="1">
                <a:sym typeface="Wingdings"/>
              </a:rPr>
              <a:t>hep</a:t>
            </a:r>
            <a:r>
              <a:rPr lang="en-US" dirty="0">
                <a:sym typeface="Wingdings"/>
              </a:rPr>
              <a:t> B &amp; C for </a:t>
            </a:r>
            <a:r>
              <a:rPr lang="en-US" dirty="0" err="1">
                <a:sym typeface="Wingdings"/>
              </a:rPr>
              <a:t>pt’s</a:t>
            </a:r>
            <a:r>
              <a:rPr lang="en-US" dirty="0">
                <a:sym typeface="Wingdings"/>
              </a:rPr>
              <a:t> w/ </a:t>
            </a:r>
            <a:r>
              <a:rPr lang="en-US" dirty="0" smtClean="0">
                <a:sym typeface="Wingdings"/>
              </a:rPr>
              <a:t>risk</a:t>
            </a:r>
            <a:endParaRPr lang="en-US" dirty="0" smtClean="0"/>
          </a:p>
          <a:p>
            <a:r>
              <a:rPr lang="en-US" dirty="0" smtClean="0"/>
              <a:t>Discontinue </a:t>
            </a:r>
            <a:r>
              <a:rPr lang="en-US" dirty="0" err="1" smtClean="0"/>
              <a:t>tx</a:t>
            </a:r>
            <a:r>
              <a:rPr lang="en-US" dirty="0" smtClean="0"/>
              <a:t> if LFTs &gt; 3x’s upper limit of normal in symptomatic </a:t>
            </a:r>
            <a:r>
              <a:rPr lang="en-US" dirty="0" err="1" smtClean="0"/>
              <a:t>pt</a:t>
            </a:r>
            <a:r>
              <a:rPr lang="en-US" dirty="0" smtClean="0"/>
              <a:t> or &gt; 4x’s in asymptomatic</a:t>
            </a:r>
          </a:p>
          <a:p>
            <a:pPr lvl="1"/>
            <a:r>
              <a:rPr lang="en-US" dirty="0" smtClean="0"/>
              <a:t>Use alternate therapy until LFTs &lt; 2-3 x’s upper limit, then restart medications one at a time each week (RIF +/- EMB </a:t>
            </a:r>
            <a:r>
              <a:rPr lang="en-US" dirty="0" smtClean="0">
                <a:sym typeface="Wingdings"/>
              </a:rPr>
              <a:t> INH  +/- PZA)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2441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healthfiles.net</a:t>
            </a:r>
            <a:r>
              <a:rPr lang="en-US" sz="1200" dirty="0"/>
              <a:t>/tag/fatty-liver/</a:t>
            </a:r>
          </a:p>
        </p:txBody>
      </p:sp>
      <p:pic>
        <p:nvPicPr>
          <p:cNvPr id="5" name="Picture 4" descr="liv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2212613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22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Second-line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Used only by experienced practitioners</a:t>
            </a:r>
          </a:p>
          <a:p>
            <a:r>
              <a:rPr lang="en-US" dirty="0" err="1" smtClean="0"/>
              <a:t>Fluoroquinolones</a:t>
            </a:r>
            <a:r>
              <a:rPr lang="en-US" dirty="0" smtClean="0"/>
              <a:t>: No phase 3 trials to assess relapse rates or optimal duration</a:t>
            </a:r>
          </a:p>
          <a:p>
            <a:pPr lvl="1"/>
            <a:r>
              <a:rPr lang="en-US" dirty="0" smtClean="0"/>
              <a:t>Used only in </a:t>
            </a:r>
            <a:r>
              <a:rPr lang="en-US" dirty="0" err="1" smtClean="0"/>
              <a:t>pt’s</a:t>
            </a:r>
            <a:r>
              <a:rPr lang="en-US" dirty="0" smtClean="0"/>
              <a:t> who cannot tolerate or have resistance to first-line agents</a:t>
            </a:r>
          </a:p>
          <a:p>
            <a:pPr lvl="1"/>
            <a:r>
              <a:rPr lang="en-US" dirty="0" smtClean="0"/>
              <a:t>Consider possibility of resistance in </a:t>
            </a:r>
            <a:r>
              <a:rPr lang="en-US" dirty="0" err="1" smtClean="0"/>
              <a:t>pt’s</a:t>
            </a:r>
            <a:r>
              <a:rPr lang="en-US" dirty="0" smtClean="0"/>
              <a:t> who have received FQ </a:t>
            </a:r>
            <a:r>
              <a:rPr lang="en-US" dirty="0" err="1" smtClean="0"/>
              <a:t>monotherapy</a:t>
            </a:r>
            <a:r>
              <a:rPr lang="en-US" dirty="0" smtClean="0"/>
              <a:t> for </a:t>
            </a:r>
            <a:r>
              <a:rPr lang="en-US" dirty="0" err="1" smtClean="0"/>
              <a:t>tx</a:t>
            </a:r>
            <a:r>
              <a:rPr lang="en-US" dirty="0" smtClean="0"/>
              <a:t> of other infections recently</a:t>
            </a:r>
          </a:p>
          <a:p>
            <a:r>
              <a:rPr lang="en-US" dirty="0" smtClean="0"/>
              <a:t>Aminoglycoside</a:t>
            </a:r>
          </a:p>
          <a:p>
            <a:r>
              <a:rPr lang="en-US" dirty="0" smtClean="0"/>
              <a:t>Streptomycin (injectable)</a:t>
            </a:r>
          </a:p>
          <a:p>
            <a:r>
              <a:rPr lang="en-US" dirty="0" smtClean="0"/>
              <a:t>Para-</a:t>
            </a:r>
            <a:r>
              <a:rPr lang="en-US" dirty="0" err="1" smtClean="0"/>
              <a:t>aminosalicylic</a:t>
            </a:r>
            <a:r>
              <a:rPr lang="en-US" dirty="0" smtClean="0"/>
              <a:t> acid (PAS)</a:t>
            </a:r>
          </a:p>
          <a:p>
            <a:r>
              <a:rPr lang="en-US" dirty="0" err="1" smtClean="0"/>
              <a:t>Cycloserine</a:t>
            </a:r>
            <a:endParaRPr lang="en-US" dirty="0" smtClean="0"/>
          </a:p>
          <a:p>
            <a:r>
              <a:rPr lang="en-US" dirty="0" err="1" smtClean="0"/>
              <a:t>Ethionamide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601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467600" cy="443706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Mandell</a:t>
            </a:r>
            <a:r>
              <a:rPr lang="en-US" dirty="0" smtClean="0"/>
              <a:t> et al. 2009. </a:t>
            </a:r>
            <a:r>
              <a:rPr lang="en-US" dirty="0" err="1" smtClean="0"/>
              <a:t>Mandell</a:t>
            </a:r>
            <a:r>
              <a:rPr lang="en-US" dirty="0"/>
              <a:t>, Douglas, and Bennett's Principles and Practice of Infectious Diseases,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ed. Elsevier, Philadelphia.</a:t>
            </a:r>
          </a:p>
          <a:p>
            <a:r>
              <a:rPr lang="en-US" dirty="0" smtClean="0"/>
              <a:t>Kumar et al. 2010. Robbins &amp; </a:t>
            </a:r>
            <a:r>
              <a:rPr lang="en-US" dirty="0" err="1" smtClean="0"/>
              <a:t>Cotran</a:t>
            </a:r>
            <a:r>
              <a:rPr lang="en-US" dirty="0" smtClean="0"/>
              <a:t> Pathologic Basis of Disease, 8</a:t>
            </a:r>
            <a:r>
              <a:rPr lang="en-US" baseline="30000" dirty="0" smtClean="0"/>
              <a:t>th</a:t>
            </a:r>
            <a:r>
              <a:rPr lang="en-US" dirty="0" smtClean="0"/>
              <a:t> ed. Elsevier, New York. </a:t>
            </a:r>
          </a:p>
          <a:p>
            <a:r>
              <a:rPr lang="en-US" dirty="0" err="1" smtClean="0"/>
              <a:t>Brunton</a:t>
            </a:r>
            <a:r>
              <a:rPr lang="en-US" dirty="0" smtClean="0"/>
              <a:t> et al. 2006. Goodman &amp; Gilman’s Pharmacological Basis of Therapeutics, 11</a:t>
            </a:r>
            <a:r>
              <a:rPr lang="en-US" baseline="30000" dirty="0" smtClean="0"/>
              <a:t>th</a:t>
            </a:r>
            <a:r>
              <a:rPr lang="en-US" dirty="0" smtClean="0"/>
              <a:t> ed.  McGraw Hill, New York.</a:t>
            </a:r>
          </a:p>
          <a:p>
            <a:r>
              <a:rPr lang="en-US" dirty="0" smtClean="0"/>
              <a:t>CDC</a:t>
            </a:r>
            <a:r>
              <a:rPr lang="en-US" dirty="0"/>
              <a:t>: http://www.cdc.gov/nchhstp</a:t>
            </a:r>
            <a:r>
              <a:rPr lang="en-US" dirty="0" smtClean="0"/>
              <a:t>/</a:t>
            </a:r>
          </a:p>
          <a:p>
            <a:r>
              <a:rPr lang="en-US" dirty="0" smtClean="0"/>
              <a:t>WHO</a:t>
            </a:r>
            <a:r>
              <a:rPr lang="en-US" dirty="0"/>
              <a:t>: http://www.who.int/topics/tuberculosis/en</a:t>
            </a:r>
            <a:r>
              <a:rPr lang="en-US" dirty="0" smtClean="0"/>
              <a:t>/</a:t>
            </a:r>
          </a:p>
          <a:p>
            <a:r>
              <a:rPr lang="en-US" dirty="0" smtClean="0"/>
              <a:t>von </a:t>
            </a:r>
            <a:r>
              <a:rPr lang="en-US" dirty="0" err="1" smtClean="0"/>
              <a:t>Reyn</a:t>
            </a:r>
            <a:r>
              <a:rPr lang="en-US" dirty="0" smtClean="0"/>
              <a:t>, C Fordham. 2009. BCG vaccination. </a:t>
            </a:r>
            <a:r>
              <a:rPr lang="en-US" dirty="0" err="1" smtClean="0"/>
              <a:t>UpToDate</a:t>
            </a:r>
            <a:r>
              <a:rPr lang="en-US" dirty="0" smtClean="0"/>
              <a:t> v19.3.</a:t>
            </a:r>
          </a:p>
          <a:p>
            <a:r>
              <a:rPr lang="en-US" dirty="0" err="1" smtClean="0"/>
              <a:t>Basgoz</a:t>
            </a:r>
            <a:r>
              <a:rPr lang="en-US" dirty="0" smtClean="0"/>
              <a:t>, </a:t>
            </a:r>
            <a:r>
              <a:rPr lang="en-US" dirty="0" err="1" smtClean="0"/>
              <a:t>Nesli</a:t>
            </a:r>
            <a:r>
              <a:rPr lang="en-US" dirty="0" smtClean="0"/>
              <a:t>. 2010. Clinical manifestations of pulmonary tuberculosis. </a:t>
            </a:r>
            <a:r>
              <a:rPr lang="en-US" dirty="0" err="1"/>
              <a:t>UpToDate</a:t>
            </a:r>
            <a:r>
              <a:rPr lang="en-US" dirty="0"/>
              <a:t> v19.3.</a:t>
            </a:r>
          </a:p>
          <a:p>
            <a:r>
              <a:rPr lang="pt-BR" dirty="0" smtClean="0"/>
              <a:t>Pai, </a:t>
            </a:r>
            <a:r>
              <a:rPr lang="pt-BR" dirty="0" err="1" smtClean="0"/>
              <a:t>Madhukar</a:t>
            </a:r>
            <a:r>
              <a:rPr lang="pt-BR" dirty="0" smtClean="0"/>
              <a:t>; </a:t>
            </a:r>
            <a:r>
              <a:rPr lang="pt-BR" dirty="0" err="1" smtClean="0"/>
              <a:t>Menzies</a:t>
            </a:r>
            <a:r>
              <a:rPr lang="pt-BR" dirty="0" smtClean="0"/>
              <a:t>, Dick. 2011.  </a:t>
            </a:r>
            <a:r>
              <a:rPr lang="pt-BR" dirty="0" err="1" smtClean="0"/>
              <a:t>Diagnosis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latent</a:t>
            </a:r>
            <a:r>
              <a:rPr lang="pt-BR" dirty="0" smtClean="0"/>
              <a:t> </a:t>
            </a:r>
            <a:r>
              <a:rPr lang="pt-BR" dirty="0" err="1" smtClean="0"/>
              <a:t>tuberculosis</a:t>
            </a:r>
            <a:r>
              <a:rPr lang="pt-BR" dirty="0" smtClean="0"/>
              <a:t> </a:t>
            </a:r>
            <a:r>
              <a:rPr lang="pt-BR" dirty="0" err="1" smtClean="0"/>
              <a:t>infection</a:t>
            </a:r>
            <a:r>
              <a:rPr lang="pt-BR" dirty="0" smtClean="0"/>
              <a:t> in </a:t>
            </a:r>
            <a:r>
              <a:rPr lang="pt-BR" dirty="0" err="1" smtClean="0"/>
              <a:t>adults</a:t>
            </a:r>
            <a:r>
              <a:rPr lang="pt-BR" dirty="0" smtClean="0"/>
              <a:t>. </a:t>
            </a:r>
            <a:r>
              <a:rPr lang="en-US" dirty="0" err="1"/>
              <a:t>UpToDate</a:t>
            </a:r>
            <a:r>
              <a:rPr lang="en-US" dirty="0"/>
              <a:t> v19.3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Basgoz</a:t>
            </a:r>
            <a:r>
              <a:rPr lang="en-US" dirty="0" smtClean="0"/>
              <a:t>, </a:t>
            </a:r>
            <a:r>
              <a:rPr lang="en-US" dirty="0" err="1" smtClean="0"/>
              <a:t>Nesli</a:t>
            </a:r>
            <a:r>
              <a:rPr lang="en-US" dirty="0" smtClean="0"/>
              <a:t>. 2011. Clinical manifestations; diagnosis; and treatment of </a:t>
            </a:r>
            <a:r>
              <a:rPr lang="en-US" dirty="0" err="1" smtClean="0"/>
              <a:t>miliary</a:t>
            </a:r>
            <a:r>
              <a:rPr lang="en-US" dirty="0" smtClean="0"/>
              <a:t> tuberculosis. </a:t>
            </a:r>
            <a:r>
              <a:rPr lang="en-US" dirty="0" err="1"/>
              <a:t>UpToDate</a:t>
            </a:r>
            <a:r>
              <a:rPr lang="en-US" dirty="0"/>
              <a:t> v19.3.</a:t>
            </a:r>
          </a:p>
          <a:p>
            <a:r>
              <a:rPr lang="en-US" dirty="0" err="1" smtClean="0"/>
              <a:t>Pai</a:t>
            </a:r>
            <a:r>
              <a:rPr lang="en-US" dirty="0" smtClean="0"/>
              <a:t>, </a:t>
            </a:r>
            <a:r>
              <a:rPr lang="en-US" dirty="0" err="1" smtClean="0"/>
              <a:t>Madhukar</a:t>
            </a:r>
            <a:r>
              <a:rPr lang="en-US" dirty="0" smtClean="0"/>
              <a:t>; </a:t>
            </a:r>
            <a:r>
              <a:rPr lang="en-US" dirty="0" err="1" smtClean="0"/>
              <a:t>Menzies</a:t>
            </a:r>
            <a:r>
              <a:rPr lang="en-US" dirty="0" smtClean="0"/>
              <a:t>, Dick. 2011. Interferon-gamma release assay for latent tuberculosis. </a:t>
            </a:r>
            <a:r>
              <a:rPr lang="en-US" dirty="0" err="1"/>
              <a:t>UpToDate</a:t>
            </a:r>
            <a:r>
              <a:rPr lang="en-US" dirty="0"/>
              <a:t> v19.3.</a:t>
            </a:r>
          </a:p>
          <a:p>
            <a:r>
              <a:rPr lang="en-US" dirty="0" smtClean="0"/>
              <a:t>Sterling, Timothy R. 2011.  </a:t>
            </a:r>
            <a:r>
              <a:rPr lang="en-US" dirty="0" err="1" smtClean="0"/>
              <a:t>Tretment</a:t>
            </a:r>
            <a:r>
              <a:rPr lang="en-US" dirty="0" smtClean="0"/>
              <a:t> of tuberculosis in HIV-negative patients. </a:t>
            </a:r>
            <a:r>
              <a:rPr lang="en-US" dirty="0" err="1"/>
              <a:t>UpToDate</a:t>
            </a:r>
            <a:r>
              <a:rPr lang="en-US" dirty="0"/>
              <a:t> v19.3.</a:t>
            </a:r>
          </a:p>
          <a:p>
            <a:r>
              <a:rPr lang="en-US" dirty="0" err="1" smtClean="0"/>
              <a:t>Horsburgh</a:t>
            </a:r>
            <a:r>
              <a:rPr lang="en-US" dirty="0" smtClean="0"/>
              <a:t>, </a:t>
            </a:r>
            <a:r>
              <a:rPr lang="en-US" dirty="0" err="1" smtClean="0"/>
              <a:t>Jr</a:t>
            </a:r>
            <a:r>
              <a:rPr lang="en-US" dirty="0" smtClean="0"/>
              <a:t>, C Robert. 2011. Treatment of latent tuberculosis infection in HIV-negative adults.</a:t>
            </a:r>
            <a:r>
              <a:rPr lang="en-US" dirty="0"/>
              <a:t> </a:t>
            </a:r>
            <a:r>
              <a:rPr lang="en-US" dirty="0" err="1"/>
              <a:t>UpToDate</a:t>
            </a:r>
            <a:r>
              <a:rPr lang="en-US" dirty="0"/>
              <a:t> v19.3.</a:t>
            </a:r>
          </a:p>
          <a:p>
            <a:r>
              <a:rPr lang="en-US" dirty="0" smtClean="0"/>
              <a:t>Leonard, John. 2010. Central nervous system tuberculosis. </a:t>
            </a:r>
            <a:r>
              <a:rPr lang="en-US" dirty="0" err="1"/>
              <a:t>UpToDate</a:t>
            </a:r>
            <a:r>
              <a:rPr lang="en-US" dirty="0"/>
              <a:t> v19.3</a:t>
            </a:r>
            <a:r>
              <a:rPr lang="en-US" dirty="0" smtClean="0"/>
              <a:t>.</a:t>
            </a:r>
          </a:p>
          <a:p>
            <a:r>
              <a:rPr lang="en-US" dirty="0" smtClean="0"/>
              <a:t>McDonald, Malcolm; Sexton, Daniel. 2010. Skeletal tuberculosis. </a:t>
            </a:r>
            <a:r>
              <a:rPr lang="en-US" dirty="0" err="1"/>
              <a:t>UpToDate</a:t>
            </a:r>
            <a:r>
              <a:rPr lang="en-US" dirty="0"/>
              <a:t> v19.3.</a:t>
            </a:r>
          </a:p>
          <a:p>
            <a:endParaRPr lang="pt-BR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0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Affects 1.7 billion people worldwide</a:t>
            </a:r>
          </a:p>
          <a:p>
            <a:r>
              <a:rPr lang="en-US" dirty="0" smtClean="0"/>
              <a:t>8.8 million new cases worldwide in 2010</a:t>
            </a:r>
          </a:p>
          <a:p>
            <a:pPr lvl="1"/>
            <a:r>
              <a:rPr lang="en-US" dirty="0" smtClean="0"/>
              <a:t>11,182 in the US (60% are in immigrants)</a:t>
            </a:r>
          </a:p>
          <a:p>
            <a:pPr lvl="2"/>
            <a:r>
              <a:rPr lang="en-US" dirty="0"/>
              <a:t>Declining since </a:t>
            </a:r>
            <a:r>
              <a:rPr lang="en-US" dirty="0" smtClean="0"/>
              <a:t>1992</a:t>
            </a:r>
          </a:p>
          <a:p>
            <a:pPr lvl="2"/>
            <a:r>
              <a:rPr lang="en-US" dirty="0" smtClean="0"/>
              <a:t>Asian &gt; Pacific Islanders &gt; Blacks &gt; Hispanics &gt; Natives &gt; Whites</a:t>
            </a:r>
          </a:p>
          <a:p>
            <a:r>
              <a:rPr lang="en-US" dirty="0" smtClean="0"/>
              <a:t>1.4 million deaths last year (95% in developing world)</a:t>
            </a:r>
          </a:p>
          <a:p>
            <a:pPr lvl="1"/>
            <a:r>
              <a:rPr lang="en-US" dirty="0" smtClean="0"/>
              <a:t>547 deaths in US in 2009</a:t>
            </a:r>
          </a:p>
        </p:txBody>
      </p:sp>
      <p:pic>
        <p:nvPicPr>
          <p:cNvPr id="5" name="Picture 4" descr="TB trend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76" y="5105400"/>
            <a:ext cx="4416424" cy="1451975"/>
          </a:xfrm>
          <a:prstGeom prst="rect">
            <a:avLst/>
          </a:prstGeom>
        </p:spPr>
      </p:pic>
      <p:pic>
        <p:nvPicPr>
          <p:cNvPr id="6" name="Picture 5" descr="US trend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94490"/>
            <a:ext cx="2296538" cy="3106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1219200"/>
            <a:ext cx="1143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United States</a:t>
            </a:r>
          </a:p>
          <a:p>
            <a:pPr algn="ctr"/>
            <a:r>
              <a:rPr lang="en-US" sz="1100" dirty="0" smtClean="0"/>
              <a:t>     </a:t>
            </a:r>
            <a:r>
              <a:rPr lang="en-US" sz="900" dirty="0" smtClean="0"/>
              <a:t>  (WHO)</a:t>
            </a:r>
            <a:endParaRPr lang="en-US" sz="9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295400" y="5410200"/>
            <a:ext cx="3048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63550" indent="-463550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800" dirty="0" smtClean="0"/>
              <a:t>Worldwide</a:t>
            </a:r>
            <a:endParaRPr lang="en-US" sz="3200" dirty="0" smtClean="0"/>
          </a:p>
          <a:p>
            <a:r>
              <a:rPr lang="en-US" sz="4800" dirty="0" smtClean="0"/>
              <a:t>HIV positive (red)</a:t>
            </a:r>
          </a:p>
          <a:p>
            <a:r>
              <a:rPr lang="en-US" sz="4800" dirty="0" smtClean="0"/>
              <a:t>Target 50% reduction (dashed) </a:t>
            </a:r>
          </a:p>
          <a:p>
            <a:r>
              <a:rPr lang="en-US" sz="4800" dirty="0" smtClean="0"/>
              <a:t>Mortality excludes deaths among HIV </a:t>
            </a:r>
            <a:r>
              <a:rPr lang="en-US" sz="4800" dirty="0" err="1" smtClean="0"/>
              <a:t>pt’s</a:t>
            </a:r>
            <a:endParaRPr lang="en-US" sz="4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6248400"/>
            <a:ext cx="5393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(WHO)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O T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" y="457200"/>
            <a:ext cx="7401144" cy="5870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0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pic>
        <p:nvPicPr>
          <p:cNvPr id="5" name="Picture 4" descr="USA ma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702300" cy="459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496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Bacille</a:t>
            </a:r>
            <a:r>
              <a:rPr lang="en-US" dirty="0"/>
              <a:t> </a:t>
            </a:r>
            <a:r>
              <a:rPr lang="en-US" dirty="0" err="1" smtClean="0"/>
              <a:t>Calmette</a:t>
            </a:r>
            <a:r>
              <a:rPr lang="en-US" dirty="0" smtClean="0"/>
              <a:t> Guerin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Live attenuated vaccine</a:t>
            </a:r>
          </a:p>
          <a:p>
            <a:r>
              <a:rPr lang="en-US" dirty="0" smtClean="0"/>
              <a:t>Duration of immunity quite variable, usually 10-15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/>
            <a:r>
              <a:rPr lang="en-US" dirty="0" smtClean="0"/>
              <a:t>No evidence supporting re-vaccination</a:t>
            </a:r>
          </a:p>
          <a:p>
            <a:r>
              <a:rPr lang="en-US" dirty="0" smtClean="0"/>
              <a:t>Efficacy in preventing active TB </a:t>
            </a:r>
            <a:r>
              <a:rPr lang="en-US" dirty="0" err="1" smtClean="0"/>
              <a:t>approx</a:t>
            </a:r>
            <a:r>
              <a:rPr lang="en-US" dirty="0" smtClean="0"/>
              <a:t> 50%</a:t>
            </a:r>
          </a:p>
          <a:p>
            <a:pPr lvl="1"/>
            <a:r>
              <a:rPr lang="en-US" dirty="0" smtClean="0"/>
              <a:t>PPD NOT used to indicate efficacy/immunity</a:t>
            </a:r>
          </a:p>
          <a:p>
            <a:r>
              <a:rPr lang="en-US" dirty="0" smtClean="0"/>
              <a:t>Not </a:t>
            </a:r>
            <a:r>
              <a:rPr lang="en-US" dirty="0"/>
              <a:t>recommended in countries w/ </a:t>
            </a:r>
            <a:r>
              <a:rPr lang="en-US" dirty="0" smtClean="0"/>
              <a:t>yearly: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/>
              <a:t>TB rate &lt; 5/</a:t>
            </a:r>
            <a:r>
              <a:rPr lang="en-US" dirty="0" smtClean="0"/>
              <a:t>100,000</a:t>
            </a:r>
          </a:p>
          <a:p>
            <a:pPr lvl="1"/>
            <a:r>
              <a:rPr lang="en-US" dirty="0" smtClean="0"/>
              <a:t>Meningitis </a:t>
            </a:r>
            <a:r>
              <a:rPr lang="en-US" dirty="0"/>
              <a:t>rate in children &lt; 1/10 </a:t>
            </a:r>
            <a:r>
              <a:rPr lang="en-US" dirty="0" smtClean="0"/>
              <a:t>million</a:t>
            </a:r>
          </a:p>
          <a:p>
            <a:pPr lvl="1"/>
            <a:r>
              <a:rPr lang="en-US" dirty="0" smtClean="0"/>
              <a:t>Risk </a:t>
            </a:r>
            <a:r>
              <a:rPr lang="en-US" dirty="0"/>
              <a:t>of TB infection &lt; 0.1</a:t>
            </a:r>
            <a:r>
              <a:rPr lang="en-US" dirty="0" smtClean="0"/>
              <a:t>%</a:t>
            </a:r>
          </a:p>
          <a:p>
            <a:r>
              <a:rPr lang="en-US" dirty="0" smtClean="0"/>
              <a:t>Consider vaccinating:</a:t>
            </a:r>
          </a:p>
          <a:p>
            <a:pPr lvl="1"/>
            <a:r>
              <a:rPr lang="en-US" dirty="0" smtClean="0"/>
              <a:t>PPD </a:t>
            </a:r>
            <a:r>
              <a:rPr lang="en-US" dirty="0"/>
              <a:t>negative </a:t>
            </a:r>
            <a:r>
              <a:rPr lang="en-US" dirty="0" err="1"/>
              <a:t>pt’s</a:t>
            </a:r>
            <a:r>
              <a:rPr lang="en-US" dirty="0"/>
              <a:t> exposed to multidrug resistant </a:t>
            </a:r>
            <a:r>
              <a:rPr lang="en-US" dirty="0" smtClean="0"/>
              <a:t>TB</a:t>
            </a:r>
          </a:p>
          <a:p>
            <a:pPr lvl="1"/>
            <a:r>
              <a:rPr lang="en-US" dirty="0" smtClean="0"/>
              <a:t>Healthcare </a:t>
            </a:r>
            <a:r>
              <a:rPr lang="en-US" dirty="0"/>
              <a:t>workers from low-risk countries working in endemic </a:t>
            </a:r>
            <a:r>
              <a:rPr lang="en-US" dirty="0" smtClean="0"/>
              <a:t>areas</a:t>
            </a:r>
            <a:endParaRPr lang="en-US" dirty="0"/>
          </a:p>
          <a:p>
            <a:pPr marL="463550" lvl="1" indent="-463550">
              <a:buBlip>
                <a:blip r:embed="rId2"/>
              </a:buBlip>
            </a:pPr>
            <a:r>
              <a:rPr lang="en-US" dirty="0"/>
              <a:t>For information on policies in different countries, visit: </a:t>
            </a:r>
            <a:r>
              <a:rPr lang="en-US" dirty="0">
                <a:hlinkClick r:id="rId3"/>
              </a:rPr>
              <a:t>http://www.bcgatlas.org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90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429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Primary TB</a:t>
            </a:r>
          </a:p>
          <a:p>
            <a:r>
              <a:rPr lang="en-US" dirty="0" smtClean="0"/>
              <a:t>Reactivation TB either by activation of quiescent bacteria or reinfection with new strain</a:t>
            </a:r>
          </a:p>
          <a:p>
            <a:r>
              <a:rPr lang="en-US" dirty="0" err="1" smtClean="0"/>
              <a:t>Miliary</a:t>
            </a:r>
            <a:r>
              <a:rPr lang="en-US" dirty="0" smtClean="0"/>
              <a:t> TB via </a:t>
            </a:r>
            <a:r>
              <a:rPr lang="en-US" dirty="0" err="1" smtClean="0"/>
              <a:t>hematogenous</a:t>
            </a:r>
            <a:r>
              <a:rPr lang="en-US" dirty="0" smtClean="0"/>
              <a:t> spread either during primary or reactivation</a:t>
            </a:r>
          </a:p>
          <a:p>
            <a:r>
              <a:rPr lang="en-US" dirty="0"/>
              <a:t>Contagious only during active pulmonary TB</a:t>
            </a:r>
          </a:p>
          <a:p>
            <a:r>
              <a:rPr lang="en-US" dirty="0"/>
              <a:t>Must have microbiological dx for active </a:t>
            </a:r>
            <a:r>
              <a:rPr lang="en-US" dirty="0" smtClean="0"/>
              <a:t>infection</a:t>
            </a:r>
            <a:endParaRPr lang="en-US" dirty="0"/>
          </a:p>
        </p:txBody>
      </p:sp>
      <p:pic>
        <p:nvPicPr>
          <p:cNvPr id="5" name="Picture 4" descr="robbins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609353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556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Kumar et al. 2010. Robbins &amp; </a:t>
            </a:r>
            <a:r>
              <a:rPr lang="en-US" sz="1200" dirty="0" err="1"/>
              <a:t>Cotran</a:t>
            </a:r>
            <a:r>
              <a:rPr lang="en-US" sz="1200" dirty="0"/>
              <a:t> Pathologic Basis of Disease, 8</a:t>
            </a:r>
            <a:r>
              <a:rPr lang="en-US" sz="1200" baseline="30000" dirty="0"/>
              <a:t>th</a:t>
            </a:r>
            <a:r>
              <a:rPr lang="en-US" sz="1200" dirty="0"/>
              <a:t> ed. Elsevier, New York.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4372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3613" cy="868362"/>
          </a:xfrm>
        </p:spPr>
        <p:txBody>
          <a:bodyPr/>
          <a:lstStyle/>
          <a:p>
            <a:r>
              <a:rPr lang="en-US" dirty="0" smtClean="0"/>
              <a:t>Primary TB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53340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Adam. 2008. </a:t>
            </a:r>
            <a:r>
              <a:rPr lang="en-US" sz="1200" dirty="0"/>
              <a:t>Grainger &amp; Allison's Diagnostic Radiology, 5th </a:t>
            </a:r>
            <a:r>
              <a:rPr lang="en-US" sz="1200" dirty="0" smtClean="0"/>
              <a:t>ed. Elsevier 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 descr="bbmapAss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642264" cy="2895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3657600" cy="3903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Often asymptomatic</a:t>
            </a:r>
          </a:p>
          <a:p>
            <a:pPr lvl="1"/>
            <a:r>
              <a:rPr lang="en-US" dirty="0" smtClean="0"/>
              <a:t>Fever &gt; chest pain or pleurisy &gt; retrosternal or </a:t>
            </a:r>
            <a:r>
              <a:rPr lang="en-US" dirty="0" err="1" smtClean="0"/>
              <a:t>interscapular</a:t>
            </a:r>
            <a:r>
              <a:rPr lang="en-US" dirty="0" smtClean="0"/>
              <a:t> dull pain &gt; fatigue, cough, </a:t>
            </a:r>
            <a:r>
              <a:rPr lang="en-US" dirty="0" err="1" smtClean="0"/>
              <a:t>arthralgias</a:t>
            </a:r>
            <a:r>
              <a:rPr lang="en-US" dirty="0" smtClean="0"/>
              <a:t>, pharyngitis</a:t>
            </a:r>
          </a:p>
          <a:p>
            <a:r>
              <a:rPr lang="en-US" dirty="0" smtClean="0"/>
              <a:t>Findings: </a:t>
            </a:r>
            <a:r>
              <a:rPr lang="en-US" dirty="0" err="1" smtClean="0"/>
              <a:t>hilar</a:t>
            </a:r>
            <a:r>
              <a:rPr lang="en-US" dirty="0" smtClean="0"/>
              <a:t> </a:t>
            </a:r>
            <a:r>
              <a:rPr lang="en-US" dirty="0" err="1" smtClean="0"/>
              <a:t>adenopathy</a:t>
            </a:r>
            <a:r>
              <a:rPr lang="en-US" dirty="0"/>
              <a:t> </a:t>
            </a:r>
            <a:r>
              <a:rPr lang="en-US" dirty="0" smtClean="0"/>
              <a:t>&gt; pleural effusions &gt; infiltrates </a:t>
            </a:r>
          </a:p>
          <a:p>
            <a:r>
              <a:rPr lang="en-US" dirty="0" smtClean="0"/>
              <a:t>Favors R middle or lower lobes</a:t>
            </a:r>
          </a:p>
          <a:p>
            <a:r>
              <a:rPr lang="en-US" dirty="0" err="1"/>
              <a:t>Ghon</a:t>
            </a:r>
            <a:r>
              <a:rPr lang="en-US" dirty="0"/>
              <a:t> </a:t>
            </a:r>
            <a:r>
              <a:rPr lang="en-US" dirty="0" smtClean="0"/>
              <a:t>complex: focus + lymph nodes</a:t>
            </a:r>
          </a:p>
          <a:p>
            <a:pPr lvl="1"/>
            <a:r>
              <a:rPr lang="en-US" dirty="0" smtClean="0"/>
              <a:t>Heals by fibrosis</a:t>
            </a:r>
          </a:p>
        </p:txBody>
      </p:sp>
    </p:spTree>
    <p:extLst>
      <p:ext uri="{BB962C8B-B14F-4D97-AF65-F5344CB8AC3E}">
        <p14:creationId xmlns="" xmlns:p14="http://schemas.microsoft.com/office/powerpoint/2010/main" val="42742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2666</TotalTime>
  <Words>2642</Words>
  <Application>Microsoft Office PowerPoint</Application>
  <PresentationFormat>On-screen Show (4:3)</PresentationFormat>
  <Paragraphs>287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Inkwell</vt:lpstr>
      <vt:lpstr>Tuberculosis</vt:lpstr>
      <vt:lpstr>Mycobacterium Tuberculosis</vt:lpstr>
      <vt:lpstr>Mycobacterium Tuberculosis</vt:lpstr>
      <vt:lpstr>Epidemiology</vt:lpstr>
      <vt:lpstr>Slide 5</vt:lpstr>
      <vt:lpstr>Epidemiology</vt:lpstr>
      <vt:lpstr>Bacille Calmette Guerin</vt:lpstr>
      <vt:lpstr>Active TB</vt:lpstr>
      <vt:lpstr>Primary TB</vt:lpstr>
      <vt:lpstr>Reactivation TB</vt:lpstr>
      <vt:lpstr>Complications</vt:lpstr>
      <vt:lpstr>Latent TB</vt:lpstr>
      <vt:lpstr>Tuberculin skin test (PPD)</vt:lpstr>
      <vt:lpstr>Tuberculin skin test (PPD)</vt:lpstr>
      <vt:lpstr>Tuberculin skin test (PPD)</vt:lpstr>
      <vt:lpstr>IFN-g release assay</vt:lpstr>
      <vt:lpstr>IFN-g release assay</vt:lpstr>
      <vt:lpstr>Miliary TB</vt:lpstr>
      <vt:lpstr>Extrapulomonary TB</vt:lpstr>
      <vt:lpstr>Extrapulmonary TB</vt:lpstr>
      <vt:lpstr>Extrapulmonary TB</vt:lpstr>
      <vt:lpstr>Treatment of active TB</vt:lpstr>
      <vt:lpstr>Alternate regimens</vt:lpstr>
      <vt:lpstr>Dosing</vt:lpstr>
      <vt:lpstr>Treatment of active TB</vt:lpstr>
      <vt:lpstr>Treatment of latent TB</vt:lpstr>
      <vt:lpstr>Isoniazid (INH)</vt:lpstr>
      <vt:lpstr>Rifampin</vt:lpstr>
      <vt:lpstr>Pyrazinamide (PZA)</vt:lpstr>
      <vt:lpstr>Ethambutol</vt:lpstr>
      <vt:lpstr>Monitoring</vt:lpstr>
      <vt:lpstr>Second-line therapy</vt:lpstr>
      <vt:lpstr>References</vt:lpstr>
    </vt:vector>
  </TitlesOfParts>
  <Company>THR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</dc:title>
  <dc:creator>Julie Kennedy</dc:creator>
  <cp:lastModifiedBy>Strangs</cp:lastModifiedBy>
  <cp:revision>175</cp:revision>
  <dcterms:created xsi:type="dcterms:W3CDTF">2011-12-01T15:56:37Z</dcterms:created>
  <dcterms:modified xsi:type="dcterms:W3CDTF">2011-12-13T17:25:46Z</dcterms:modified>
</cp:coreProperties>
</file>